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
  </p:notesMasterIdLst>
  <p:sldIdLst>
    <p:sldId id="256" r:id="rId2"/>
  </p:sldIdLst>
  <p:sldSz cx="6858000" cy="9906000" type="A4"/>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38" autoAdjust="0"/>
    <p:restoredTop sz="94660"/>
  </p:normalViewPr>
  <p:slideViewPr>
    <p:cSldViewPr>
      <p:cViewPr>
        <p:scale>
          <a:sx n="140" d="100"/>
          <a:sy n="140" d="100"/>
        </p:scale>
        <p:origin x="-774" y="517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4CADBE1-1D42-44F0-997E-B999E1821713}" type="datetimeFigureOut">
              <a:rPr lang="he-IL" smtClean="0"/>
              <a:t>כ"ט/ניסן/תשע"ז</a:t>
            </a:fld>
            <a:endParaRPr lang="he-IL"/>
          </a:p>
        </p:txBody>
      </p:sp>
      <p:sp>
        <p:nvSpPr>
          <p:cNvPr id="4" name="מציין מיקום של תמונת שקופית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6DBA370-B14F-477D-BF49-D8DEA81493EB}" type="slidenum">
              <a:rPr lang="he-IL" smtClean="0"/>
              <a:t>‹#›</a:t>
            </a:fld>
            <a:endParaRPr lang="he-IL"/>
          </a:p>
        </p:txBody>
      </p:sp>
    </p:spTree>
    <p:extLst>
      <p:ext uri="{BB962C8B-B14F-4D97-AF65-F5344CB8AC3E}">
        <p14:creationId xmlns:p14="http://schemas.microsoft.com/office/powerpoint/2010/main" val="376554332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36DBA370-B14F-477D-BF49-D8DEA81493EB}" type="slidenum">
              <a:rPr lang="he-IL" smtClean="0"/>
              <a:t>1</a:t>
            </a:fld>
            <a:endParaRPr lang="he-IL"/>
          </a:p>
        </p:txBody>
      </p:sp>
    </p:spTree>
    <p:extLst>
      <p:ext uri="{BB962C8B-B14F-4D97-AF65-F5344CB8AC3E}">
        <p14:creationId xmlns:p14="http://schemas.microsoft.com/office/powerpoint/2010/main" val="2099186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514350" y="3077283"/>
            <a:ext cx="5829300" cy="2123369"/>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7B157965-4E15-4062-80E1-FEBF262BF772}" type="datetimeFigureOut">
              <a:rPr lang="he-IL" smtClean="0"/>
              <a:t>כ"ט/ניסן/תשע"ז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8A99476-077E-47E9-BBC1-62BB3A9F3BB5}" type="slidenum">
              <a:rPr lang="he-IL" smtClean="0"/>
              <a:t>‹#›</a:t>
            </a:fld>
            <a:endParaRPr lang="he-IL"/>
          </a:p>
        </p:txBody>
      </p:sp>
    </p:spTree>
    <p:extLst>
      <p:ext uri="{BB962C8B-B14F-4D97-AF65-F5344CB8AC3E}">
        <p14:creationId xmlns:p14="http://schemas.microsoft.com/office/powerpoint/2010/main" val="3760158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B157965-4E15-4062-80E1-FEBF262BF772}" type="datetimeFigureOut">
              <a:rPr lang="he-IL" smtClean="0"/>
              <a:t>כ"ט/ניסן/תשע"ז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8A99476-077E-47E9-BBC1-62BB3A9F3BB5}" type="slidenum">
              <a:rPr lang="he-IL" smtClean="0"/>
              <a:t>‹#›</a:t>
            </a:fld>
            <a:endParaRPr lang="he-IL"/>
          </a:p>
        </p:txBody>
      </p:sp>
    </p:spTree>
    <p:extLst>
      <p:ext uri="{BB962C8B-B14F-4D97-AF65-F5344CB8AC3E}">
        <p14:creationId xmlns:p14="http://schemas.microsoft.com/office/powerpoint/2010/main" val="98785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3729037" y="529697"/>
            <a:ext cx="1157288" cy="1126807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257176" y="529697"/>
            <a:ext cx="3357563" cy="1126807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B157965-4E15-4062-80E1-FEBF262BF772}" type="datetimeFigureOut">
              <a:rPr lang="he-IL" smtClean="0"/>
              <a:t>כ"ט/ניסן/תשע"ז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8A99476-077E-47E9-BBC1-62BB3A9F3BB5}" type="slidenum">
              <a:rPr lang="he-IL" smtClean="0"/>
              <a:t>‹#›</a:t>
            </a:fld>
            <a:endParaRPr lang="he-IL"/>
          </a:p>
        </p:txBody>
      </p:sp>
    </p:spTree>
    <p:extLst>
      <p:ext uri="{BB962C8B-B14F-4D97-AF65-F5344CB8AC3E}">
        <p14:creationId xmlns:p14="http://schemas.microsoft.com/office/powerpoint/2010/main" val="185699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B157965-4E15-4062-80E1-FEBF262BF772}" type="datetimeFigureOut">
              <a:rPr lang="he-IL" smtClean="0"/>
              <a:t>כ"ט/ניסן/תשע"ז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8A99476-077E-47E9-BBC1-62BB3A9F3BB5}" type="slidenum">
              <a:rPr lang="he-IL" smtClean="0"/>
              <a:t>‹#›</a:t>
            </a:fld>
            <a:endParaRPr lang="he-IL"/>
          </a:p>
        </p:txBody>
      </p:sp>
    </p:spTree>
    <p:extLst>
      <p:ext uri="{BB962C8B-B14F-4D97-AF65-F5344CB8AC3E}">
        <p14:creationId xmlns:p14="http://schemas.microsoft.com/office/powerpoint/2010/main" val="1632852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541735" y="6365522"/>
            <a:ext cx="5829300" cy="1967442"/>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7B157965-4E15-4062-80E1-FEBF262BF772}" type="datetimeFigureOut">
              <a:rPr lang="he-IL" smtClean="0"/>
              <a:t>כ"ט/ניסן/תשע"ז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8A99476-077E-47E9-BBC1-62BB3A9F3BB5}" type="slidenum">
              <a:rPr lang="he-IL" smtClean="0"/>
              <a:t>‹#›</a:t>
            </a:fld>
            <a:endParaRPr lang="he-IL"/>
          </a:p>
        </p:txBody>
      </p:sp>
    </p:spTree>
    <p:extLst>
      <p:ext uri="{BB962C8B-B14F-4D97-AF65-F5344CB8AC3E}">
        <p14:creationId xmlns:p14="http://schemas.microsoft.com/office/powerpoint/2010/main" val="2593517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7B157965-4E15-4062-80E1-FEBF262BF772}" type="datetimeFigureOut">
              <a:rPr lang="he-IL" smtClean="0"/>
              <a:t>כ"ט/ניסן/תשע"ז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8A99476-077E-47E9-BBC1-62BB3A9F3BB5}" type="slidenum">
              <a:rPr lang="he-IL" smtClean="0"/>
              <a:t>‹#›</a:t>
            </a:fld>
            <a:endParaRPr lang="he-IL"/>
          </a:p>
        </p:txBody>
      </p:sp>
    </p:spTree>
    <p:extLst>
      <p:ext uri="{BB962C8B-B14F-4D97-AF65-F5344CB8AC3E}">
        <p14:creationId xmlns:p14="http://schemas.microsoft.com/office/powerpoint/2010/main" val="2685790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342900" y="396699"/>
            <a:ext cx="6172200" cy="1651000"/>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7B157965-4E15-4062-80E1-FEBF262BF772}" type="datetimeFigureOut">
              <a:rPr lang="he-IL" smtClean="0"/>
              <a:t>כ"ט/ניסן/תשע"ז</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08A99476-077E-47E9-BBC1-62BB3A9F3BB5}" type="slidenum">
              <a:rPr lang="he-IL" smtClean="0"/>
              <a:t>‹#›</a:t>
            </a:fld>
            <a:endParaRPr lang="he-IL"/>
          </a:p>
        </p:txBody>
      </p:sp>
    </p:spTree>
    <p:extLst>
      <p:ext uri="{BB962C8B-B14F-4D97-AF65-F5344CB8AC3E}">
        <p14:creationId xmlns:p14="http://schemas.microsoft.com/office/powerpoint/2010/main" val="2095467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7B157965-4E15-4062-80E1-FEBF262BF772}" type="datetimeFigureOut">
              <a:rPr lang="he-IL" smtClean="0"/>
              <a:t>כ"ט/ניסן/תשע"ז</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08A99476-077E-47E9-BBC1-62BB3A9F3BB5}" type="slidenum">
              <a:rPr lang="he-IL" smtClean="0"/>
              <a:t>‹#›</a:t>
            </a:fld>
            <a:endParaRPr lang="he-IL"/>
          </a:p>
        </p:txBody>
      </p:sp>
    </p:spTree>
    <p:extLst>
      <p:ext uri="{BB962C8B-B14F-4D97-AF65-F5344CB8AC3E}">
        <p14:creationId xmlns:p14="http://schemas.microsoft.com/office/powerpoint/2010/main" val="2625963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7B157965-4E15-4062-80E1-FEBF262BF772}" type="datetimeFigureOut">
              <a:rPr lang="he-IL" smtClean="0"/>
              <a:t>כ"ט/ניסן/תשע"ז</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08A99476-077E-47E9-BBC1-62BB3A9F3BB5}" type="slidenum">
              <a:rPr lang="he-IL" smtClean="0"/>
              <a:t>‹#›</a:t>
            </a:fld>
            <a:endParaRPr lang="he-IL"/>
          </a:p>
        </p:txBody>
      </p:sp>
    </p:spTree>
    <p:extLst>
      <p:ext uri="{BB962C8B-B14F-4D97-AF65-F5344CB8AC3E}">
        <p14:creationId xmlns:p14="http://schemas.microsoft.com/office/powerpoint/2010/main" val="3371860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342901" y="394406"/>
            <a:ext cx="2256235" cy="1678517"/>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7B157965-4E15-4062-80E1-FEBF262BF772}" type="datetimeFigureOut">
              <a:rPr lang="he-IL" smtClean="0"/>
              <a:t>כ"ט/ניסן/תשע"ז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8A99476-077E-47E9-BBC1-62BB3A9F3BB5}" type="slidenum">
              <a:rPr lang="he-IL" smtClean="0"/>
              <a:t>‹#›</a:t>
            </a:fld>
            <a:endParaRPr lang="he-IL"/>
          </a:p>
        </p:txBody>
      </p:sp>
    </p:spTree>
    <p:extLst>
      <p:ext uri="{BB962C8B-B14F-4D97-AF65-F5344CB8AC3E}">
        <p14:creationId xmlns:p14="http://schemas.microsoft.com/office/powerpoint/2010/main" val="2656789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344216" y="6934201"/>
            <a:ext cx="4114800" cy="818622"/>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7B157965-4E15-4062-80E1-FEBF262BF772}" type="datetimeFigureOut">
              <a:rPr lang="he-IL" smtClean="0"/>
              <a:t>כ"ט/ניסן/תשע"ז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8A99476-077E-47E9-BBC1-62BB3A9F3BB5}" type="slidenum">
              <a:rPr lang="he-IL" smtClean="0"/>
              <a:t>‹#›</a:t>
            </a:fld>
            <a:endParaRPr lang="he-IL"/>
          </a:p>
        </p:txBody>
      </p:sp>
    </p:spTree>
    <p:extLst>
      <p:ext uri="{BB962C8B-B14F-4D97-AF65-F5344CB8AC3E}">
        <p14:creationId xmlns:p14="http://schemas.microsoft.com/office/powerpoint/2010/main" val="3421263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342900" y="396699"/>
            <a:ext cx="6172200" cy="1651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342900" y="2311402"/>
            <a:ext cx="6172200" cy="6537502"/>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4914900" y="9181396"/>
            <a:ext cx="1600200" cy="527402"/>
          </a:xfrm>
          <a:prstGeom prst="rect">
            <a:avLst/>
          </a:prstGeom>
        </p:spPr>
        <p:txBody>
          <a:bodyPr vert="horz" lIns="91440" tIns="45720" rIns="91440" bIns="45720" rtlCol="1" anchor="ctr"/>
          <a:lstStyle>
            <a:lvl1pPr algn="r">
              <a:defRPr sz="1200">
                <a:solidFill>
                  <a:schemeClr val="tx1">
                    <a:tint val="75000"/>
                  </a:schemeClr>
                </a:solidFill>
              </a:defRPr>
            </a:lvl1pPr>
          </a:lstStyle>
          <a:p>
            <a:fld id="{7B157965-4E15-4062-80E1-FEBF262BF772}" type="datetimeFigureOut">
              <a:rPr lang="he-IL" smtClean="0"/>
              <a:t>כ"ט/ניסן/תשע"ז</a:t>
            </a:fld>
            <a:endParaRPr lang="he-IL"/>
          </a:p>
        </p:txBody>
      </p:sp>
      <p:sp>
        <p:nvSpPr>
          <p:cNvPr id="5" name="מציין מיקום של כותרת תחתונה 4"/>
          <p:cNvSpPr>
            <a:spLocks noGrp="1"/>
          </p:cNvSpPr>
          <p:nvPr>
            <p:ph type="ftr" sz="quarter" idx="3"/>
          </p:nvPr>
        </p:nvSpPr>
        <p:spPr>
          <a:xfrm>
            <a:off x="2343150" y="9181396"/>
            <a:ext cx="2171700" cy="527402"/>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342900" y="9181396"/>
            <a:ext cx="1600200" cy="527402"/>
          </a:xfrm>
          <a:prstGeom prst="rect">
            <a:avLst/>
          </a:prstGeom>
        </p:spPr>
        <p:txBody>
          <a:bodyPr vert="horz" lIns="91440" tIns="45720" rIns="91440" bIns="45720" rtlCol="1" anchor="ctr"/>
          <a:lstStyle>
            <a:lvl1pPr algn="l">
              <a:defRPr sz="1200">
                <a:solidFill>
                  <a:schemeClr val="tx1">
                    <a:tint val="75000"/>
                  </a:schemeClr>
                </a:solidFill>
              </a:defRPr>
            </a:lvl1pPr>
          </a:lstStyle>
          <a:p>
            <a:fld id="{08A99476-077E-47E9-BBC1-62BB3A9F3BB5}" type="slidenum">
              <a:rPr lang="he-IL" smtClean="0"/>
              <a:t>‹#›</a:t>
            </a:fld>
            <a:endParaRPr lang="he-IL"/>
          </a:p>
        </p:txBody>
      </p:sp>
    </p:spTree>
    <p:extLst>
      <p:ext uri="{BB962C8B-B14F-4D97-AF65-F5344CB8AC3E}">
        <p14:creationId xmlns:p14="http://schemas.microsoft.com/office/powerpoint/2010/main" val="3742591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microsoft.com/office/2007/relationships/hdphoto" Target="../media/hdphoto4.wdp"/><Relationship Id="rId3" Type="http://schemas.openxmlformats.org/officeDocument/2006/relationships/image" Target="../media/image1.png"/><Relationship Id="rId7" Type="http://schemas.openxmlformats.org/officeDocument/2006/relationships/image" Target="../media/image3.jpeg"/><Relationship Id="rId12"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11" Type="http://schemas.openxmlformats.org/officeDocument/2006/relationships/image" Target="../media/image5.png"/><Relationship Id="rId5" Type="http://schemas.openxmlformats.org/officeDocument/2006/relationships/image" Target="../media/image2.png"/><Relationship Id="rId15" Type="http://schemas.openxmlformats.org/officeDocument/2006/relationships/image" Target="../media/image7.png"/><Relationship Id="rId10" Type="http://schemas.openxmlformats.org/officeDocument/2006/relationships/hyperlink" Target="https://www.youtube.com/watch?v=-gDW2TnbwL4" TargetMode="External"/><Relationship Id="rId4" Type="http://schemas.microsoft.com/office/2007/relationships/hdphoto" Target="../media/hdphoto1.wdp"/><Relationship Id="rId9" Type="http://schemas.microsoft.com/office/2007/relationships/hdphoto" Target="../media/hdphoto3.wdp"/><Relationship Id="rId14" Type="http://schemas.openxmlformats.org/officeDocument/2006/relationships/hyperlink" Target="http://www.yeshiva.org.il/midrash/2866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2494379" y="1544292"/>
            <a:ext cx="2307497" cy="6721076"/>
          </a:xfrm>
          <a:solidFill>
            <a:schemeClr val="accent2">
              <a:lumMod val="20000"/>
              <a:lumOff val="80000"/>
            </a:schemeClr>
          </a:solidFill>
        </p:spPr>
        <p:txBody>
          <a:bodyPr>
            <a:noAutofit/>
          </a:bodyPr>
          <a:lstStyle/>
          <a:p>
            <a:pPr algn="just"/>
            <a:r>
              <a:rPr lang="he-IL" sz="900" b="1" dirty="0">
                <a:latin typeface="Shmulik CLM" panose="02000603000000000000" pitchFamily="2" charset="-79"/>
                <a:cs typeface="Shmulik CLM" panose="02000603000000000000" pitchFamily="2" charset="-79"/>
              </a:rPr>
              <a:t>גמ'</a:t>
            </a:r>
            <a:r>
              <a:rPr lang="he-IL" sz="900" dirty="0">
                <a:latin typeface="Shmulik CLM" panose="02000603000000000000" pitchFamily="2" charset="-79"/>
                <a:cs typeface="Shmulik CLM" panose="02000603000000000000" pitchFamily="2" charset="-79"/>
              </a:rPr>
              <a:t> בעי רב </a:t>
            </a:r>
            <a:r>
              <a:rPr lang="he-IL" sz="900" dirty="0" err="1">
                <a:latin typeface="Shmulik CLM" panose="02000603000000000000" pitchFamily="2" charset="-79"/>
                <a:cs typeface="Shmulik CLM" panose="02000603000000000000" pitchFamily="2" charset="-79"/>
              </a:rPr>
              <a:t>פפא</a:t>
            </a:r>
            <a:r>
              <a:rPr lang="he-IL" sz="900" dirty="0">
                <a:latin typeface="Shmulik CLM" panose="02000603000000000000" pitchFamily="2" charset="-79"/>
                <a:cs typeface="Shmulik CLM" panose="02000603000000000000" pitchFamily="2" charset="-79"/>
              </a:rPr>
              <a:t> בעבודה אחת תנן או בשתי עבודות תנן בעבודה אחת תנן ורבי יוסי היא </a:t>
            </a:r>
            <a:r>
              <a:rPr lang="he-IL" sz="900" dirty="0" err="1">
                <a:latin typeface="Shmulik CLM" panose="02000603000000000000" pitchFamily="2" charset="-79"/>
                <a:cs typeface="Shmulik CLM" panose="02000603000000000000" pitchFamily="2" charset="-79"/>
              </a:rPr>
              <a:t>דאמר</a:t>
            </a:r>
            <a:r>
              <a:rPr lang="he-IL" sz="900" dirty="0">
                <a:latin typeface="Shmulik CLM" panose="02000603000000000000" pitchFamily="2" charset="-79"/>
                <a:cs typeface="Shmulik CLM" panose="02000603000000000000" pitchFamily="2" charset="-79"/>
              </a:rPr>
              <a:t> אף בגמר דבריו אדם נתפס דאי ר"מ הא אמר תפוס לשון </a:t>
            </a:r>
            <a:r>
              <a:rPr lang="he-IL" sz="900" dirty="0" smtClean="0">
                <a:latin typeface="Shmulik CLM" panose="02000603000000000000" pitchFamily="2" charset="-79"/>
                <a:cs typeface="Shmulik CLM" panose="02000603000000000000" pitchFamily="2" charset="-79"/>
              </a:rPr>
              <a:t>ראשון:</a:t>
            </a:r>
          </a:p>
          <a:p>
            <a:pPr algn="just"/>
            <a:r>
              <a:rPr lang="he-IL" sz="900" dirty="0">
                <a:latin typeface="Shmulik CLM" panose="02000603000000000000" pitchFamily="2" charset="-79"/>
                <a:cs typeface="Shmulik CLM" panose="02000603000000000000" pitchFamily="2" charset="-79"/>
              </a:rPr>
              <a:t>או דילמא בשתי עבודות תנן ואפי' </a:t>
            </a:r>
            <a:r>
              <a:rPr lang="he-IL" sz="900" dirty="0" err="1">
                <a:latin typeface="Shmulik CLM" panose="02000603000000000000" pitchFamily="2" charset="-79"/>
                <a:cs typeface="Shmulik CLM" panose="02000603000000000000" pitchFamily="2" charset="-79"/>
              </a:rPr>
              <a:t>לר</a:t>
            </a:r>
            <a:r>
              <a:rPr lang="he-IL" sz="900" dirty="0">
                <a:latin typeface="Shmulik CLM" panose="02000603000000000000" pitchFamily="2" charset="-79"/>
                <a:cs typeface="Shmulik CLM" panose="02000603000000000000" pitchFamily="2" charset="-79"/>
              </a:rPr>
              <a:t>' מאיר </a:t>
            </a:r>
            <a:r>
              <a:rPr lang="he-IL" sz="900" dirty="0" err="1">
                <a:latin typeface="Shmulik CLM" panose="02000603000000000000" pitchFamily="2" charset="-79"/>
                <a:cs typeface="Shmulik CLM" panose="02000603000000000000" pitchFamily="2" charset="-79"/>
              </a:rPr>
              <a:t>דאמר</a:t>
            </a:r>
            <a:r>
              <a:rPr lang="he-IL" sz="900" dirty="0">
                <a:latin typeface="Shmulik CLM" panose="02000603000000000000" pitchFamily="2" charset="-79"/>
                <a:cs typeface="Shmulik CLM" panose="02000603000000000000" pitchFamily="2" charset="-79"/>
              </a:rPr>
              <a:t> תפוס לשון ראשון הני מילי בעבודה אחת אבל בשתי עבודות מודה </a:t>
            </a:r>
            <a:r>
              <a:rPr lang="he-IL" sz="900" dirty="0" err="1">
                <a:latin typeface="Shmulik CLM" panose="02000603000000000000" pitchFamily="2" charset="-79"/>
                <a:cs typeface="Shmulik CLM" panose="02000603000000000000" pitchFamily="2" charset="-79"/>
              </a:rPr>
              <a:t>דמיפסיל</a:t>
            </a:r>
            <a:r>
              <a:rPr lang="he-IL" sz="900" dirty="0">
                <a:latin typeface="Shmulik CLM" panose="02000603000000000000" pitchFamily="2" charset="-79"/>
                <a:cs typeface="Shmulik CLM" panose="02000603000000000000" pitchFamily="2" charset="-79"/>
              </a:rPr>
              <a:t> אמרי </a:t>
            </a:r>
            <a:r>
              <a:rPr lang="he-IL" sz="900" dirty="0" err="1">
                <a:latin typeface="Shmulik CLM" panose="02000603000000000000" pitchFamily="2" charset="-79"/>
                <a:cs typeface="Shmulik CLM" panose="02000603000000000000" pitchFamily="2" charset="-79"/>
              </a:rPr>
              <a:t>אהייא</a:t>
            </a:r>
            <a:r>
              <a:rPr lang="he-IL" sz="900" dirty="0">
                <a:latin typeface="Shmulik CLM" panose="02000603000000000000" pitchFamily="2" charset="-79"/>
                <a:cs typeface="Shmulik CLM" panose="02000603000000000000" pitchFamily="2" charset="-79"/>
              </a:rPr>
              <a:t> אי </a:t>
            </a:r>
            <a:r>
              <a:rPr lang="he-IL" sz="900" dirty="0" err="1">
                <a:latin typeface="Shmulik CLM" panose="02000603000000000000" pitchFamily="2" charset="-79"/>
                <a:cs typeface="Shmulik CLM" panose="02000603000000000000" pitchFamily="2" charset="-79"/>
              </a:rPr>
              <a:t>נימא</a:t>
            </a:r>
            <a:r>
              <a:rPr lang="he-IL" sz="900" dirty="0">
                <a:latin typeface="Shmulik CLM" panose="02000603000000000000" pitchFamily="2" charset="-79"/>
                <a:cs typeface="Shmulik CLM" panose="02000603000000000000" pitchFamily="2" charset="-79"/>
              </a:rPr>
              <a:t> </a:t>
            </a:r>
            <a:r>
              <a:rPr lang="he-IL" sz="900" dirty="0" err="1">
                <a:latin typeface="Shmulik CLM" panose="02000603000000000000" pitchFamily="2" charset="-79"/>
                <a:cs typeface="Shmulik CLM" panose="02000603000000000000" pitchFamily="2" charset="-79"/>
              </a:rPr>
              <a:t>אשלא</a:t>
            </a:r>
            <a:r>
              <a:rPr lang="he-IL" sz="900" dirty="0">
                <a:latin typeface="Shmulik CLM" panose="02000603000000000000" pitchFamily="2" charset="-79"/>
                <a:cs typeface="Shmulik CLM" panose="02000603000000000000" pitchFamily="2" charset="-79"/>
              </a:rPr>
              <a:t> לשמו ולשמו בין בעבודה אחת בין בשתי עבודות בין </a:t>
            </a:r>
            <a:r>
              <a:rPr lang="he-IL" sz="900" dirty="0" err="1">
                <a:latin typeface="Shmulik CLM" panose="02000603000000000000" pitchFamily="2" charset="-79"/>
                <a:cs typeface="Shmulik CLM" panose="02000603000000000000" pitchFamily="2" charset="-79"/>
              </a:rPr>
              <a:t>לר</a:t>
            </a:r>
            <a:r>
              <a:rPr lang="he-IL" sz="900" dirty="0">
                <a:latin typeface="Shmulik CLM" panose="02000603000000000000" pitchFamily="2" charset="-79"/>
                <a:cs typeface="Shmulik CLM" panose="02000603000000000000" pitchFamily="2" charset="-79"/>
              </a:rPr>
              <a:t>' מאיר בין </a:t>
            </a:r>
            <a:r>
              <a:rPr lang="he-IL" sz="900" dirty="0" err="1">
                <a:latin typeface="Shmulik CLM" panose="02000603000000000000" pitchFamily="2" charset="-79"/>
                <a:cs typeface="Shmulik CLM" panose="02000603000000000000" pitchFamily="2" charset="-79"/>
              </a:rPr>
              <a:t>לר</a:t>
            </a:r>
            <a:r>
              <a:rPr lang="he-IL" sz="900" dirty="0">
                <a:latin typeface="Shmulik CLM" panose="02000603000000000000" pitchFamily="2" charset="-79"/>
                <a:cs typeface="Shmulik CLM" panose="02000603000000000000" pitchFamily="2" charset="-79"/>
              </a:rPr>
              <a:t>' יוסי </a:t>
            </a:r>
            <a:r>
              <a:rPr lang="he-IL" sz="900" dirty="0" err="1">
                <a:latin typeface="Shmulik CLM" panose="02000603000000000000" pitchFamily="2" charset="-79"/>
                <a:cs typeface="Shmulik CLM" panose="02000603000000000000" pitchFamily="2" charset="-79"/>
              </a:rPr>
              <a:t>איפסיל</a:t>
            </a:r>
            <a:r>
              <a:rPr lang="he-IL" sz="900" dirty="0">
                <a:latin typeface="Shmulik CLM" panose="02000603000000000000" pitchFamily="2" charset="-79"/>
                <a:cs typeface="Shmulik CLM" panose="02000603000000000000" pitchFamily="2" charset="-79"/>
              </a:rPr>
              <a:t> ליה </a:t>
            </a:r>
            <a:r>
              <a:rPr lang="he-IL" sz="900" dirty="0" err="1">
                <a:latin typeface="Shmulik CLM" panose="02000603000000000000" pitchFamily="2" charset="-79"/>
                <a:cs typeface="Shmulik CLM" panose="02000603000000000000" pitchFamily="2" charset="-79"/>
              </a:rPr>
              <a:t>מקמייתא</a:t>
            </a:r>
            <a:r>
              <a:rPr lang="he-IL" sz="900" dirty="0">
                <a:latin typeface="Shmulik CLM" panose="02000603000000000000" pitchFamily="2" charset="-79"/>
                <a:cs typeface="Shmulik CLM" panose="02000603000000000000" pitchFamily="2" charset="-79"/>
              </a:rPr>
              <a:t> </a:t>
            </a:r>
            <a:r>
              <a:rPr lang="he-IL" sz="900" dirty="0" err="1">
                <a:latin typeface="Shmulik CLM" panose="02000603000000000000" pitchFamily="2" charset="-79"/>
                <a:cs typeface="Shmulik CLM" panose="02000603000000000000" pitchFamily="2" charset="-79"/>
              </a:rPr>
              <a:t>דהא</a:t>
            </a:r>
            <a:r>
              <a:rPr lang="he-IL" sz="900" dirty="0">
                <a:latin typeface="Shmulik CLM" panose="02000603000000000000" pitchFamily="2" charset="-79"/>
                <a:cs typeface="Shmulik CLM" panose="02000603000000000000" pitchFamily="2" charset="-79"/>
              </a:rPr>
              <a:t> לרבי יוסי </a:t>
            </a:r>
            <a:r>
              <a:rPr lang="he-IL" sz="900" dirty="0" err="1">
                <a:latin typeface="Shmulik CLM" panose="02000603000000000000" pitchFamily="2" charset="-79"/>
                <a:cs typeface="Shmulik CLM" panose="02000603000000000000" pitchFamily="2" charset="-79"/>
              </a:rPr>
              <a:t>נמי</a:t>
            </a:r>
            <a:r>
              <a:rPr lang="he-IL" sz="900" dirty="0">
                <a:latin typeface="Shmulik CLM" panose="02000603000000000000" pitchFamily="2" charset="-79"/>
                <a:cs typeface="Shmulik CLM" panose="02000603000000000000" pitchFamily="2" charset="-79"/>
              </a:rPr>
              <a:t> אף בגמר דבריו אדם נתפס </a:t>
            </a:r>
            <a:r>
              <a:rPr lang="he-IL" sz="900" dirty="0" err="1">
                <a:latin typeface="Shmulik CLM" panose="02000603000000000000" pitchFamily="2" charset="-79"/>
                <a:cs typeface="Shmulik CLM" panose="02000603000000000000" pitchFamily="2" charset="-79"/>
              </a:rPr>
              <a:t>אית</a:t>
            </a:r>
            <a:r>
              <a:rPr lang="he-IL" sz="900" dirty="0">
                <a:latin typeface="Shmulik CLM" panose="02000603000000000000" pitchFamily="2" charset="-79"/>
                <a:cs typeface="Shmulik CLM" panose="02000603000000000000" pitchFamily="2" charset="-79"/>
              </a:rPr>
              <a:t> ליה אלא </a:t>
            </a:r>
            <a:r>
              <a:rPr lang="he-IL" sz="900" dirty="0" err="1">
                <a:latin typeface="Shmulik CLM" panose="02000603000000000000" pitchFamily="2" charset="-79"/>
                <a:cs typeface="Shmulik CLM" panose="02000603000000000000" pitchFamily="2" charset="-79"/>
              </a:rPr>
              <a:t>אלשמו</a:t>
            </a:r>
            <a:r>
              <a:rPr lang="he-IL" sz="900" dirty="0">
                <a:latin typeface="Shmulik CLM" panose="02000603000000000000" pitchFamily="2" charset="-79"/>
                <a:cs typeface="Shmulik CLM" panose="02000603000000000000" pitchFamily="2" charset="-79"/>
              </a:rPr>
              <a:t> ושלא לשמו מאי ת"ש הפסח ששחטו שלא לשמו וקבל והלך וזרק שלא לשמו </a:t>
            </a:r>
            <a:r>
              <a:rPr lang="he-IL" sz="900" dirty="0" err="1">
                <a:latin typeface="Shmulik CLM" panose="02000603000000000000" pitchFamily="2" charset="-79"/>
                <a:cs typeface="Shmulik CLM" panose="02000603000000000000" pitchFamily="2" charset="-79"/>
              </a:rPr>
              <a:t>היכי</a:t>
            </a:r>
            <a:r>
              <a:rPr lang="he-IL" sz="900" dirty="0">
                <a:latin typeface="Shmulik CLM" panose="02000603000000000000" pitchFamily="2" charset="-79"/>
                <a:cs typeface="Shmulik CLM" panose="02000603000000000000" pitchFamily="2" charset="-79"/>
              </a:rPr>
              <a:t> דמי אי </a:t>
            </a:r>
            <a:r>
              <a:rPr lang="he-IL" sz="900" dirty="0" err="1">
                <a:latin typeface="Shmulik CLM" panose="02000603000000000000" pitchFamily="2" charset="-79"/>
                <a:cs typeface="Shmulik CLM" panose="02000603000000000000" pitchFamily="2" charset="-79"/>
              </a:rPr>
              <a:t>נימא</a:t>
            </a:r>
            <a:r>
              <a:rPr lang="he-IL" sz="900" dirty="0">
                <a:latin typeface="Shmulik CLM" panose="02000603000000000000" pitchFamily="2" charset="-79"/>
                <a:cs typeface="Shmulik CLM" panose="02000603000000000000" pitchFamily="2" charset="-79"/>
              </a:rPr>
              <a:t> </a:t>
            </a:r>
            <a:r>
              <a:rPr lang="he-IL" sz="900" dirty="0" err="1">
                <a:latin typeface="Shmulik CLM" panose="02000603000000000000" pitchFamily="2" charset="-79"/>
                <a:cs typeface="Shmulik CLM" panose="02000603000000000000" pitchFamily="2" charset="-79"/>
              </a:rPr>
              <a:t>כדקתני</a:t>
            </a:r>
            <a:r>
              <a:rPr lang="he-IL" sz="900" dirty="0">
                <a:latin typeface="Shmulik CLM" panose="02000603000000000000" pitchFamily="2" charset="-79"/>
                <a:cs typeface="Shmulik CLM" panose="02000603000000000000" pitchFamily="2" charset="-79"/>
              </a:rPr>
              <a:t> למה לי עד </a:t>
            </a:r>
            <a:r>
              <a:rPr lang="he-IL" sz="900" dirty="0" err="1">
                <a:latin typeface="Shmulik CLM" panose="02000603000000000000" pitchFamily="2" charset="-79"/>
                <a:cs typeface="Shmulik CLM" panose="02000603000000000000" pitchFamily="2" charset="-79"/>
              </a:rPr>
              <a:t>דמחשב</a:t>
            </a:r>
            <a:r>
              <a:rPr lang="he-IL" sz="900" dirty="0">
                <a:latin typeface="Shmulik CLM" panose="02000603000000000000" pitchFamily="2" charset="-79"/>
                <a:cs typeface="Shmulik CLM" panose="02000603000000000000" pitchFamily="2" charset="-79"/>
              </a:rPr>
              <a:t> </a:t>
            </a:r>
            <a:r>
              <a:rPr lang="he-IL" sz="900" dirty="0" err="1">
                <a:latin typeface="Shmulik CLM" panose="02000603000000000000" pitchFamily="2" charset="-79"/>
                <a:cs typeface="Shmulik CLM" panose="02000603000000000000" pitchFamily="2" charset="-79"/>
              </a:rPr>
              <a:t>לכולהו</a:t>
            </a:r>
            <a:r>
              <a:rPr lang="he-IL" sz="900" dirty="0">
                <a:latin typeface="Shmulik CLM" panose="02000603000000000000" pitchFamily="2" charset="-79"/>
                <a:cs typeface="Shmulik CLM" panose="02000603000000000000" pitchFamily="2" charset="-79"/>
              </a:rPr>
              <a:t> </a:t>
            </a:r>
            <a:r>
              <a:rPr lang="he-IL" sz="900" dirty="0" err="1">
                <a:latin typeface="Shmulik CLM" panose="02000603000000000000" pitchFamily="2" charset="-79"/>
                <a:cs typeface="Shmulik CLM" panose="02000603000000000000" pitchFamily="2" charset="-79"/>
              </a:rPr>
              <a:t>מקמייתא</a:t>
            </a:r>
            <a:r>
              <a:rPr lang="he-IL" sz="900" dirty="0">
                <a:latin typeface="Shmulik CLM" panose="02000603000000000000" pitchFamily="2" charset="-79"/>
                <a:cs typeface="Shmulik CLM" panose="02000603000000000000" pitchFamily="2" charset="-79"/>
              </a:rPr>
              <a:t> </a:t>
            </a:r>
            <a:r>
              <a:rPr lang="he-IL" sz="900" dirty="0" err="1">
                <a:latin typeface="Shmulik CLM" panose="02000603000000000000" pitchFamily="2" charset="-79"/>
                <a:cs typeface="Shmulik CLM" panose="02000603000000000000" pitchFamily="2" charset="-79"/>
              </a:rPr>
              <a:t>איפסיל</a:t>
            </a:r>
            <a:r>
              <a:rPr lang="he-IL" sz="900" dirty="0">
                <a:latin typeface="Shmulik CLM" panose="02000603000000000000" pitchFamily="2" charset="-79"/>
                <a:cs typeface="Shmulik CLM" panose="02000603000000000000" pitchFamily="2" charset="-79"/>
              </a:rPr>
              <a:t> ליה אלא לאו הכי </a:t>
            </a:r>
            <a:r>
              <a:rPr lang="he-IL" sz="900" dirty="0" err="1">
                <a:latin typeface="Shmulik CLM" panose="02000603000000000000" pitchFamily="2" charset="-79"/>
                <a:cs typeface="Shmulik CLM" panose="02000603000000000000" pitchFamily="2" charset="-79"/>
              </a:rPr>
              <a:t>קתני</a:t>
            </a:r>
            <a:r>
              <a:rPr lang="he-IL" sz="900" dirty="0">
                <a:latin typeface="Shmulik CLM" panose="02000603000000000000" pitchFamily="2" charset="-79"/>
                <a:cs typeface="Shmulik CLM" panose="02000603000000000000" pitchFamily="2" charset="-79"/>
              </a:rPr>
              <a:t> הפסח ששחטו שלא לשמו אי </a:t>
            </a:r>
            <a:r>
              <a:rPr lang="he-IL" sz="900" dirty="0" err="1">
                <a:latin typeface="Shmulik CLM" panose="02000603000000000000" pitchFamily="2" charset="-79"/>
                <a:cs typeface="Shmulik CLM" panose="02000603000000000000" pitchFamily="2" charset="-79"/>
              </a:rPr>
              <a:t>נמי</a:t>
            </a:r>
            <a:r>
              <a:rPr lang="he-IL" sz="900" dirty="0">
                <a:latin typeface="Shmulik CLM" panose="02000603000000000000" pitchFamily="2" charset="-79"/>
                <a:cs typeface="Shmulik CLM" panose="02000603000000000000" pitchFamily="2" charset="-79"/>
              </a:rPr>
              <a:t> שחטו לשמו וקבל והלך וזרק שלא לשמו אי </a:t>
            </a:r>
            <a:r>
              <a:rPr lang="he-IL" sz="900" dirty="0" err="1">
                <a:latin typeface="Shmulik CLM" panose="02000603000000000000" pitchFamily="2" charset="-79"/>
                <a:cs typeface="Shmulik CLM" panose="02000603000000000000" pitchFamily="2" charset="-79"/>
              </a:rPr>
              <a:t>נמי</a:t>
            </a:r>
            <a:r>
              <a:rPr lang="he-IL" sz="900" dirty="0">
                <a:latin typeface="Shmulik CLM" panose="02000603000000000000" pitchFamily="2" charset="-79"/>
                <a:cs typeface="Shmulik CLM" panose="02000603000000000000" pitchFamily="2" charset="-79"/>
              </a:rPr>
              <a:t> שחטו וקבל והלך לשמו וזרק שלא לשמו </a:t>
            </a:r>
            <a:r>
              <a:rPr lang="he-IL" sz="900" dirty="0" err="1">
                <a:latin typeface="Shmulik CLM" panose="02000603000000000000" pitchFamily="2" charset="-79"/>
                <a:cs typeface="Shmulik CLM" panose="02000603000000000000" pitchFamily="2" charset="-79"/>
              </a:rPr>
              <a:t>דהויא</a:t>
            </a:r>
            <a:r>
              <a:rPr lang="he-IL" sz="900" dirty="0">
                <a:latin typeface="Shmulik CLM" panose="02000603000000000000" pitchFamily="2" charset="-79"/>
                <a:cs typeface="Shmulik CLM" panose="02000603000000000000" pitchFamily="2" charset="-79"/>
              </a:rPr>
              <a:t> לה שתי עבודות אימא סיפא לשמו ושלא לשמו </a:t>
            </a:r>
            <a:r>
              <a:rPr lang="he-IL" sz="900" dirty="0" err="1">
                <a:latin typeface="Shmulik CLM" panose="02000603000000000000" pitchFamily="2" charset="-79"/>
                <a:cs typeface="Shmulik CLM" panose="02000603000000000000" pitchFamily="2" charset="-79"/>
              </a:rPr>
              <a:t>היכי</a:t>
            </a:r>
            <a:r>
              <a:rPr lang="he-IL" sz="900" dirty="0">
                <a:latin typeface="Shmulik CLM" panose="02000603000000000000" pitchFamily="2" charset="-79"/>
                <a:cs typeface="Shmulik CLM" panose="02000603000000000000" pitchFamily="2" charset="-79"/>
              </a:rPr>
              <a:t> דמי אי </a:t>
            </a:r>
            <a:r>
              <a:rPr lang="he-IL" sz="900" dirty="0" err="1">
                <a:latin typeface="Shmulik CLM" panose="02000603000000000000" pitchFamily="2" charset="-79"/>
                <a:cs typeface="Shmulik CLM" panose="02000603000000000000" pitchFamily="2" charset="-79"/>
              </a:rPr>
              <a:t>נימא</a:t>
            </a:r>
            <a:r>
              <a:rPr lang="he-IL" sz="900" dirty="0">
                <a:latin typeface="Shmulik CLM" panose="02000603000000000000" pitchFamily="2" charset="-79"/>
                <a:cs typeface="Shmulik CLM" panose="02000603000000000000" pitchFamily="2" charset="-79"/>
              </a:rPr>
              <a:t> בשתי עבודות היינו רישא אלא לאו בעבודה אחת ור' יוסי היא </a:t>
            </a:r>
            <a:r>
              <a:rPr lang="he-IL" sz="900" dirty="0" err="1">
                <a:latin typeface="Shmulik CLM" panose="02000603000000000000" pitchFamily="2" charset="-79"/>
                <a:cs typeface="Shmulik CLM" panose="02000603000000000000" pitchFamily="2" charset="-79"/>
              </a:rPr>
              <a:t>דאמר</a:t>
            </a:r>
            <a:r>
              <a:rPr lang="he-IL" sz="900" dirty="0">
                <a:latin typeface="Shmulik CLM" panose="02000603000000000000" pitchFamily="2" charset="-79"/>
                <a:cs typeface="Shmulik CLM" panose="02000603000000000000" pitchFamily="2" charset="-79"/>
              </a:rPr>
              <a:t> אף בגמר דבריו אדם נתפס לא לעולם בשתי עבודות ורישא </a:t>
            </a:r>
            <a:r>
              <a:rPr lang="he-IL" sz="900" dirty="0" err="1">
                <a:latin typeface="Shmulik CLM" panose="02000603000000000000" pitchFamily="2" charset="-79"/>
                <a:cs typeface="Shmulik CLM" panose="02000603000000000000" pitchFamily="2" charset="-79"/>
              </a:rPr>
              <a:t>דקאי</a:t>
            </a:r>
            <a:r>
              <a:rPr lang="he-IL" sz="900" dirty="0">
                <a:latin typeface="Shmulik CLM" panose="02000603000000000000" pitchFamily="2" charset="-79"/>
                <a:cs typeface="Shmulik CLM" panose="02000603000000000000" pitchFamily="2" charset="-79"/>
              </a:rPr>
              <a:t> בשחיטה </a:t>
            </a:r>
            <a:r>
              <a:rPr lang="he-IL" sz="900" dirty="0" err="1">
                <a:latin typeface="Shmulik CLM" panose="02000603000000000000" pitchFamily="2" charset="-79"/>
                <a:cs typeface="Shmulik CLM" panose="02000603000000000000" pitchFamily="2" charset="-79"/>
              </a:rPr>
              <a:t>וקא</a:t>
            </a:r>
            <a:r>
              <a:rPr lang="he-IL" sz="900" dirty="0">
                <a:latin typeface="Shmulik CLM" panose="02000603000000000000" pitchFamily="2" charset="-79"/>
                <a:cs typeface="Shmulik CLM" panose="02000603000000000000" pitchFamily="2" charset="-79"/>
              </a:rPr>
              <a:t> מחשב בשחיטה א"נ </a:t>
            </a:r>
            <a:r>
              <a:rPr lang="he-IL" sz="900" dirty="0" err="1">
                <a:latin typeface="Shmulik CLM" panose="02000603000000000000" pitchFamily="2" charset="-79"/>
                <a:cs typeface="Shmulik CLM" panose="02000603000000000000" pitchFamily="2" charset="-79"/>
              </a:rPr>
              <a:t>קאי</a:t>
            </a:r>
            <a:r>
              <a:rPr lang="he-IL" sz="900" dirty="0">
                <a:latin typeface="Shmulik CLM" panose="02000603000000000000" pitchFamily="2" charset="-79"/>
                <a:cs typeface="Shmulik CLM" panose="02000603000000000000" pitchFamily="2" charset="-79"/>
              </a:rPr>
              <a:t> בזריקה </a:t>
            </a:r>
            <a:r>
              <a:rPr lang="he-IL" sz="900" dirty="0" err="1">
                <a:latin typeface="Shmulik CLM" panose="02000603000000000000" pitchFamily="2" charset="-79"/>
                <a:cs typeface="Shmulik CLM" panose="02000603000000000000" pitchFamily="2" charset="-79"/>
              </a:rPr>
              <a:t>וקא</a:t>
            </a:r>
            <a:r>
              <a:rPr lang="he-IL" sz="900" dirty="0">
                <a:latin typeface="Shmulik CLM" panose="02000603000000000000" pitchFamily="2" charset="-79"/>
                <a:cs typeface="Shmulik CLM" panose="02000603000000000000" pitchFamily="2" charset="-79"/>
              </a:rPr>
              <a:t> מחשב </a:t>
            </a:r>
            <a:r>
              <a:rPr lang="he-IL" sz="900" dirty="0" err="1">
                <a:latin typeface="Shmulik CLM" panose="02000603000000000000" pitchFamily="2" charset="-79"/>
                <a:cs typeface="Shmulik CLM" panose="02000603000000000000" pitchFamily="2" charset="-79"/>
              </a:rPr>
              <a:t>בזריקא</a:t>
            </a:r>
            <a:r>
              <a:rPr lang="he-IL" sz="900" dirty="0">
                <a:latin typeface="Shmulik CLM" panose="02000603000000000000" pitchFamily="2" charset="-79"/>
                <a:cs typeface="Shmulik CLM" panose="02000603000000000000" pitchFamily="2" charset="-79"/>
              </a:rPr>
              <a:t> סיפא </a:t>
            </a:r>
            <a:r>
              <a:rPr lang="he-IL" sz="900" dirty="0" err="1">
                <a:latin typeface="Shmulik CLM" panose="02000603000000000000" pitchFamily="2" charset="-79"/>
                <a:cs typeface="Shmulik CLM" panose="02000603000000000000" pitchFamily="2" charset="-79"/>
              </a:rPr>
              <a:t>דקאי</a:t>
            </a:r>
            <a:r>
              <a:rPr lang="he-IL" sz="900" dirty="0">
                <a:latin typeface="Shmulik CLM" panose="02000603000000000000" pitchFamily="2" charset="-79"/>
                <a:cs typeface="Shmulik CLM" panose="02000603000000000000" pitchFamily="2" charset="-79"/>
              </a:rPr>
              <a:t> בשחיטה </a:t>
            </a:r>
            <a:r>
              <a:rPr lang="he-IL" sz="900" dirty="0" err="1">
                <a:latin typeface="Shmulik CLM" panose="02000603000000000000" pitchFamily="2" charset="-79"/>
                <a:cs typeface="Shmulik CLM" panose="02000603000000000000" pitchFamily="2" charset="-79"/>
              </a:rPr>
              <a:t>וקחשיב</a:t>
            </a:r>
            <a:r>
              <a:rPr lang="he-IL" sz="900" dirty="0">
                <a:latin typeface="Shmulik CLM" panose="02000603000000000000" pitchFamily="2" charset="-79"/>
                <a:cs typeface="Shmulik CLM" panose="02000603000000000000" pitchFamily="2" charset="-79"/>
              </a:rPr>
              <a:t> בזריקה </a:t>
            </a:r>
            <a:r>
              <a:rPr lang="he-IL" sz="900" dirty="0" err="1">
                <a:latin typeface="Shmulik CLM" panose="02000603000000000000" pitchFamily="2" charset="-79"/>
                <a:cs typeface="Shmulik CLM" panose="02000603000000000000" pitchFamily="2" charset="-79"/>
              </a:rPr>
              <a:t>דאמר</a:t>
            </a:r>
            <a:r>
              <a:rPr lang="he-IL" sz="900" dirty="0">
                <a:latin typeface="Shmulik CLM" panose="02000603000000000000" pitchFamily="2" charset="-79"/>
                <a:cs typeface="Shmulik CLM" panose="02000603000000000000" pitchFamily="2" charset="-79"/>
              </a:rPr>
              <a:t> הריני שוחט את הפסח לשמו לזרוק דמו שלא לשמו </a:t>
            </a:r>
            <a:r>
              <a:rPr lang="he-IL" sz="900" dirty="0" err="1">
                <a:latin typeface="Shmulik CLM" panose="02000603000000000000" pitchFamily="2" charset="-79"/>
                <a:cs typeface="Shmulik CLM" panose="02000603000000000000" pitchFamily="2" charset="-79"/>
              </a:rPr>
              <a:t>וקמ"ל</a:t>
            </a:r>
            <a:r>
              <a:rPr lang="he-IL" sz="900" dirty="0">
                <a:latin typeface="Shmulik CLM" panose="02000603000000000000" pitchFamily="2" charset="-79"/>
                <a:cs typeface="Shmulik CLM" panose="02000603000000000000" pitchFamily="2" charset="-79"/>
              </a:rPr>
              <a:t> </a:t>
            </a:r>
            <a:r>
              <a:rPr lang="he-IL" sz="900" dirty="0" err="1">
                <a:latin typeface="Shmulik CLM" panose="02000603000000000000" pitchFamily="2" charset="-79"/>
                <a:cs typeface="Shmulik CLM" panose="02000603000000000000" pitchFamily="2" charset="-79"/>
              </a:rPr>
              <a:t>דמחשבין</a:t>
            </a:r>
            <a:r>
              <a:rPr lang="he-IL" sz="900" dirty="0">
                <a:latin typeface="Shmulik CLM" panose="02000603000000000000" pitchFamily="2" charset="-79"/>
                <a:cs typeface="Shmulik CLM" panose="02000603000000000000" pitchFamily="2" charset="-79"/>
              </a:rPr>
              <a:t> מעבודה לעבודה והיינו </a:t>
            </a:r>
            <a:r>
              <a:rPr lang="he-IL" sz="900" dirty="0" err="1">
                <a:latin typeface="Shmulik CLM" panose="02000603000000000000" pitchFamily="2" charset="-79"/>
                <a:cs typeface="Shmulik CLM" panose="02000603000000000000" pitchFamily="2" charset="-79"/>
              </a:rPr>
              <a:t>בעיא</a:t>
            </a:r>
            <a:r>
              <a:rPr lang="he-IL" sz="900" dirty="0">
                <a:latin typeface="Shmulik CLM" panose="02000603000000000000" pitchFamily="2" charset="-79"/>
                <a:cs typeface="Shmulik CLM" panose="02000603000000000000" pitchFamily="2" charset="-79"/>
              </a:rPr>
              <a:t> </a:t>
            </a:r>
            <a:r>
              <a:rPr lang="he-IL" sz="900" dirty="0" err="1">
                <a:latin typeface="Shmulik CLM" panose="02000603000000000000" pitchFamily="2" charset="-79"/>
                <a:cs typeface="Shmulik CLM" panose="02000603000000000000" pitchFamily="2" charset="-79"/>
              </a:rPr>
              <a:t>דרב</a:t>
            </a:r>
            <a:r>
              <a:rPr lang="he-IL" sz="900" dirty="0">
                <a:latin typeface="Shmulik CLM" panose="02000603000000000000" pitchFamily="2" charset="-79"/>
                <a:cs typeface="Shmulik CLM" panose="02000603000000000000" pitchFamily="2" charset="-79"/>
              </a:rPr>
              <a:t> </a:t>
            </a:r>
            <a:r>
              <a:rPr lang="he-IL" sz="900" dirty="0" err="1">
                <a:latin typeface="Shmulik CLM" panose="02000603000000000000" pitchFamily="2" charset="-79"/>
                <a:cs typeface="Shmulik CLM" panose="02000603000000000000" pitchFamily="2" charset="-79"/>
              </a:rPr>
              <a:t>פפא</a:t>
            </a:r>
            <a:r>
              <a:rPr lang="he-IL" sz="900" dirty="0">
                <a:latin typeface="Shmulik CLM" panose="02000603000000000000" pitchFamily="2" charset="-79"/>
                <a:cs typeface="Shmulik CLM" panose="02000603000000000000" pitchFamily="2" charset="-79"/>
              </a:rPr>
              <a:t> ת"ש או שלא לשמו ולשמו פסול </a:t>
            </a:r>
            <a:r>
              <a:rPr lang="he-IL" sz="900" dirty="0" err="1">
                <a:latin typeface="Shmulik CLM" panose="02000603000000000000" pitchFamily="2" charset="-79"/>
                <a:cs typeface="Shmulik CLM" panose="02000603000000000000" pitchFamily="2" charset="-79"/>
              </a:rPr>
              <a:t>היכי</a:t>
            </a:r>
            <a:r>
              <a:rPr lang="he-IL" sz="900" dirty="0">
                <a:latin typeface="Shmulik CLM" panose="02000603000000000000" pitchFamily="2" charset="-79"/>
                <a:cs typeface="Shmulik CLM" panose="02000603000000000000" pitchFamily="2" charset="-79"/>
              </a:rPr>
              <a:t> דמי אי </a:t>
            </a:r>
            <a:r>
              <a:rPr lang="he-IL" sz="900" dirty="0" err="1">
                <a:latin typeface="Shmulik CLM" panose="02000603000000000000" pitchFamily="2" charset="-79"/>
                <a:cs typeface="Shmulik CLM" panose="02000603000000000000" pitchFamily="2" charset="-79"/>
              </a:rPr>
              <a:t>נימא</a:t>
            </a:r>
            <a:r>
              <a:rPr lang="he-IL" sz="900" dirty="0">
                <a:latin typeface="Shmulik CLM" panose="02000603000000000000" pitchFamily="2" charset="-79"/>
                <a:cs typeface="Shmulik CLM" panose="02000603000000000000" pitchFamily="2" charset="-79"/>
              </a:rPr>
              <a:t> בשתי עבודות השתא לשמו ושלא לשמו אמרת פסול שלא לשמו ולשמו </a:t>
            </a:r>
            <a:r>
              <a:rPr lang="he-IL" sz="900" dirty="0" err="1">
                <a:latin typeface="Shmulik CLM" panose="02000603000000000000" pitchFamily="2" charset="-79"/>
                <a:cs typeface="Shmulik CLM" panose="02000603000000000000" pitchFamily="2" charset="-79"/>
              </a:rPr>
              <a:t>מיבעיא</a:t>
            </a:r>
            <a:r>
              <a:rPr lang="he-IL" sz="900" dirty="0">
                <a:latin typeface="Shmulik CLM" panose="02000603000000000000" pitchFamily="2" charset="-79"/>
                <a:cs typeface="Shmulik CLM" panose="02000603000000000000" pitchFamily="2" charset="-79"/>
              </a:rPr>
              <a:t> אלא לאו בעבודה אחת </a:t>
            </a:r>
            <a:r>
              <a:rPr lang="he-IL" sz="900" dirty="0" err="1">
                <a:latin typeface="Shmulik CLM" panose="02000603000000000000" pitchFamily="2" charset="-79"/>
                <a:cs typeface="Shmulik CLM" panose="02000603000000000000" pitchFamily="2" charset="-79"/>
              </a:rPr>
              <a:t>ומדסיפא</a:t>
            </a:r>
            <a:r>
              <a:rPr lang="he-IL" sz="900" dirty="0">
                <a:latin typeface="Shmulik CLM" panose="02000603000000000000" pitchFamily="2" charset="-79"/>
                <a:cs typeface="Shmulik CLM" panose="02000603000000000000" pitchFamily="2" charset="-79"/>
              </a:rPr>
              <a:t> בעבודה אחת רישא </a:t>
            </a:r>
            <a:r>
              <a:rPr lang="he-IL" sz="900" dirty="0" err="1">
                <a:latin typeface="Shmulik CLM" panose="02000603000000000000" pitchFamily="2" charset="-79"/>
                <a:cs typeface="Shmulik CLM" panose="02000603000000000000" pitchFamily="2" charset="-79"/>
              </a:rPr>
              <a:t>נמי</a:t>
            </a:r>
            <a:r>
              <a:rPr lang="he-IL" sz="900" dirty="0">
                <a:latin typeface="Shmulik CLM" panose="02000603000000000000" pitchFamily="2" charset="-79"/>
                <a:cs typeface="Shmulik CLM" panose="02000603000000000000" pitchFamily="2" charset="-79"/>
              </a:rPr>
              <a:t> בעבודה אחת לא לעולם בשתי עבודות ובדין הוא דלא </a:t>
            </a:r>
            <a:r>
              <a:rPr lang="he-IL" sz="900" dirty="0" err="1">
                <a:latin typeface="Shmulik CLM" panose="02000603000000000000" pitchFamily="2" charset="-79"/>
                <a:cs typeface="Shmulik CLM" panose="02000603000000000000" pitchFamily="2" charset="-79"/>
              </a:rPr>
              <a:t>איצטריך</a:t>
            </a:r>
            <a:r>
              <a:rPr lang="he-IL" sz="900" dirty="0">
                <a:latin typeface="Shmulik CLM" panose="02000603000000000000" pitchFamily="2" charset="-79"/>
                <a:cs typeface="Shmulik CLM" panose="02000603000000000000" pitchFamily="2" charset="-79"/>
              </a:rPr>
              <a:t> ליה ואיידי </a:t>
            </a:r>
            <a:r>
              <a:rPr lang="he-IL" sz="900" dirty="0" err="1">
                <a:latin typeface="Shmulik CLM" panose="02000603000000000000" pitchFamily="2" charset="-79"/>
                <a:cs typeface="Shmulik CLM" panose="02000603000000000000" pitchFamily="2" charset="-79"/>
              </a:rPr>
              <a:t>דתנא</a:t>
            </a:r>
            <a:r>
              <a:rPr lang="he-IL" sz="900" dirty="0">
                <a:latin typeface="Shmulik CLM" panose="02000603000000000000" pitchFamily="2" charset="-79"/>
                <a:cs typeface="Shmulik CLM" panose="02000603000000000000" pitchFamily="2" charset="-79"/>
              </a:rPr>
              <a:t> לשמו ושלא לשמו תנא </a:t>
            </a:r>
            <a:r>
              <a:rPr lang="he-IL" sz="900" dirty="0" err="1">
                <a:latin typeface="Shmulik CLM" panose="02000603000000000000" pitchFamily="2" charset="-79"/>
                <a:cs typeface="Shmulik CLM" panose="02000603000000000000" pitchFamily="2" charset="-79"/>
              </a:rPr>
              <a:t>נמי</a:t>
            </a:r>
            <a:r>
              <a:rPr lang="he-IL" sz="900" dirty="0">
                <a:latin typeface="Shmulik CLM" panose="02000603000000000000" pitchFamily="2" charset="-79"/>
                <a:cs typeface="Shmulik CLM" panose="02000603000000000000" pitchFamily="2" charset="-79"/>
              </a:rPr>
              <a:t> שלא לשמו ולשמו תא שמע שחטו שלא לאוכליו ושלא </a:t>
            </a:r>
            <a:r>
              <a:rPr lang="he-IL" sz="900" dirty="0" err="1">
                <a:latin typeface="Shmulik CLM" panose="02000603000000000000" pitchFamily="2" charset="-79"/>
                <a:cs typeface="Shmulik CLM" panose="02000603000000000000" pitchFamily="2" charset="-79"/>
              </a:rPr>
              <a:t>למנויו</a:t>
            </a:r>
            <a:r>
              <a:rPr lang="he-IL" sz="900" dirty="0">
                <a:latin typeface="Shmulik CLM" panose="02000603000000000000" pitchFamily="2" charset="-79"/>
                <a:cs typeface="Shmulik CLM" panose="02000603000000000000" pitchFamily="2" charset="-79"/>
              </a:rPr>
              <a:t> לערלים </a:t>
            </a:r>
            <a:r>
              <a:rPr lang="he-IL" sz="900" dirty="0" err="1">
                <a:latin typeface="Shmulik CLM" panose="02000603000000000000" pitchFamily="2" charset="-79"/>
                <a:cs typeface="Shmulik CLM" panose="02000603000000000000" pitchFamily="2" charset="-79"/>
              </a:rPr>
              <a:t>ולטמאין</a:t>
            </a:r>
            <a:r>
              <a:rPr lang="he-IL" sz="900" dirty="0">
                <a:latin typeface="Shmulik CLM" panose="02000603000000000000" pitchFamily="2" charset="-79"/>
                <a:cs typeface="Shmulik CLM" panose="02000603000000000000" pitchFamily="2" charset="-79"/>
              </a:rPr>
              <a:t> פסול הכא פשיטא בעבודה אחת </a:t>
            </a:r>
            <a:r>
              <a:rPr lang="he-IL" sz="900" dirty="0" err="1">
                <a:latin typeface="Shmulik CLM" panose="02000603000000000000" pitchFamily="2" charset="-79"/>
                <a:cs typeface="Shmulik CLM" panose="02000603000000000000" pitchFamily="2" charset="-79"/>
              </a:rPr>
              <a:t>ומדסיפא</a:t>
            </a:r>
            <a:r>
              <a:rPr lang="he-IL" sz="900" dirty="0">
                <a:latin typeface="Shmulik CLM" panose="02000603000000000000" pitchFamily="2" charset="-79"/>
                <a:cs typeface="Shmulik CLM" panose="02000603000000000000" pitchFamily="2" charset="-79"/>
              </a:rPr>
              <a:t> בעבודה אחת רישא </a:t>
            </a:r>
            <a:r>
              <a:rPr lang="he-IL" sz="900" dirty="0" err="1">
                <a:latin typeface="Shmulik CLM" panose="02000603000000000000" pitchFamily="2" charset="-79"/>
                <a:cs typeface="Shmulik CLM" panose="02000603000000000000" pitchFamily="2" charset="-79"/>
              </a:rPr>
              <a:t>נמי</a:t>
            </a:r>
            <a:r>
              <a:rPr lang="he-IL" sz="900" dirty="0">
                <a:latin typeface="Shmulik CLM" panose="02000603000000000000" pitchFamily="2" charset="-79"/>
                <a:cs typeface="Shmulik CLM" panose="02000603000000000000" pitchFamily="2" charset="-79"/>
              </a:rPr>
              <a:t> בעבודה אחת מידי איריא הא </a:t>
            </a:r>
            <a:r>
              <a:rPr lang="he-IL" sz="900" dirty="0" err="1">
                <a:latin typeface="Shmulik CLM" panose="02000603000000000000" pitchFamily="2" charset="-79"/>
                <a:cs typeface="Shmulik CLM" panose="02000603000000000000" pitchFamily="2" charset="-79"/>
              </a:rPr>
              <a:t>כדאיתא</a:t>
            </a:r>
            <a:r>
              <a:rPr lang="he-IL" sz="900" dirty="0">
                <a:latin typeface="Shmulik CLM" panose="02000603000000000000" pitchFamily="2" charset="-79"/>
                <a:cs typeface="Shmulik CLM" panose="02000603000000000000" pitchFamily="2" charset="-79"/>
              </a:rPr>
              <a:t> והא </a:t>
            </a:r>
            <a:r>
              <a:rPr lang="he-IL" sz="900" dirty="0" err="1">
                <a:latin typeface="Shmulik CLM" panose="02000603000000000000" pitchFamily="2" charset="-79"/>
                <a:cs typeface="Shmulik CLM" panose="02000603000000000000" pitchFamily="2" charset="-79"/>
              </a:rPr>
              <a:t>כדאיתא</a:t>
            </a:r>
            <a:r>
              <a:rPr lang="he-IL" sz="900" dirty="0">
                <a:latin typeface="Shmulik CLM" panose="02000603000000000000" pitchFamily="2" charset="-79"/>
                <a:cs typeface="Shmulik CLM" panose="02000603000000000000" pitchFamily="2" charset="-79"/>
              </a:rPr>
              <a:t> סיפא בעבודה אחת רישא אי בעבודה אחת אי בשתי עבודות </a:t>
            </a:r>
            <a:endParaRPr lang="he-IL" sz="900" dirty="0">
              <a:solidFill>
                <a:schemeClr val="tx1"/>
              </a:solidFill>
              <a:effectLst/>
              <a:latin typeface="Shmulik CLM" panose="02000603000000000000" pitchFamily="2" charset="-79"/>
              <a:cs typeface="Shmulik CLM" panose="02000603000000000000" pitchFamily="2" charset="-79"/>
            </a:endParaRPr>
          </a:p>
        </p:txBody>
      </p:sp>
      <p:sp>
        <p:nvSpPr>
          <p:cNvPr id="5" name="TextBox 4"/>
          <p:cNvSpPr txBox="1"/>
          <p:nvPr/>
        </p:nvSpPr>
        <p:spPr>
          <a:xfrm>
            <a:off x="301352" y="464882"/>
            <a:ext cx="3140968" cy="369332"/>
          </a:xfrm>
          <a:prstGeom prst="rect">
            <a:avLst/>
          </a:prstGeom>
          <a:noFill/>
        </p:spPr>
        <p:txBody>
          <a:bodyPr wrap="square" rtlCol="1">
            <a:spAutoFit/>
          </a:bodyPr>
          <a:lstStyle/>
          <a:p>
            <a:endParaRPr lang="he-IL" dirty="0"/>
          </a:p>
        </p:txBody>
      </p:sp>
      <p:sp>
        <p:nvSpPr>
          <p:cNvPr id="9" name="TextBox 8"/>
          <p:cNvSpPr txBox="1"/>
          <p:nvPr/>
        </p:nvSpPr>
        <p:spPr>
          <a:xfrm>
            <a:off x="620688" y="1615648"/>
            <a:ext cx="1728192" cy="5632311"/>
          </a:xfrm>
          <a:prstGeom prst="rect">
            <a:avLst/>
          </a:prstGeom>
          <a:solidFill>
            <a:schemeClr val="bg2">
              <a:lumMod val="90000"/>
            </a:schemeClr>
          </a:solidFill>
        </p:spPr>
        <p:txBody>
          <a:bodyPr wrap="square" rtlCol="1">
            <a:spAutoFit/>
          </a:bodyPr>
          <a:lstStyle/>
          <a:p>
            <a:pPr algn="just"/>
            <a:r>
              <a:rPr lang="he-IL" sz="1200" dirty="0">
                <a:latin typeface="Assistant Light" panose="00000400000000000000" pitchFamily="2" charset="-79"/>
                <a:cs typeface="Assistant Light" panose="00000400000000000000" pitchFamily="2" charset="-79"/>
              </a:rPr>
              <a:t>הגמרא דנה מה קורה כאשר פעולה הנעשית לצורך קרבן הפסח נעדר כוונה ספציפית לקרבן הפסח. בשונה מקרבנות אחרים ישנה חובה להתכוון בעשיית הפעולות דווקא לשם הקרבת הפסח. כאשר הכוונה נעדרת, הקרבן  נפסל. הגמרא דנה האם נדרשת כוונה לאורך כל הפעולה או הפעולות ומביאה את דעתם של רבי מאיר ורבי יוסי החולקים בשאלה זו. לדעת רבי מאיר, גם אם נעדרה כוונה אחרי שהייתה כוונה, זה נחשב שהייתה כוונה בפסח. לעומת זאת, רבי יוסי חולק עליו וטוען כי גם אם הייתה לו כוונה בתחילת הפעולה לשם קרבן הפסח ואחר כך, הייתה לו כוונה אחרת, הקרבן נפסל כי כוונה נחשבת </a:t>
            </a:r>
            <a:r>
              <a:rPr lang="he-IL" sz="1200" dirty="0" err="1">
                <a:latin typeface="Assistant Light" panose="00000400000000000000" pitchFamily="2" charset="-79"/>
                <a:cs typeface="Assistant Light" panose="00000400000000000000" pitchFamily="2" charset="-79"/>
              </a:rPr>
              <a:t>לכזו</a:t>
            </a:r>
            <a:r>
              <a:rPr lang="he-IL" sz="1200" dirty="0">
                <a:latin typeface="Assistant Light" panose="00000400000000000000" pitchFamily="2" charset="-79"/>
                <a:cs typeface="Assistant Light" panose="00000400000000000000" pitchFamily="2" charset="-79"/>
              </a:rPr>
              <a:t> שהיא לאורך כל הפעולה. הגמרא לא מגיעה להכרעה על מה המשנה מדברת: האם המשנה מדברת על שתי פעולות שקשורות לקרבן הפסח (למשל: שחיטה והזיית הדם) או לפעולה אחת?</a:t>
            </a:r>
            <a:endParaRPr lang="en-US" sz="1200" dirty="0">
              <a:latin typeface="Assistant Light" panose="00000400000000000000" pitchFamily="2" charset="-79"/>
              <a:cs typeface="Assistant Light" panose="00000400000000000000" pitchFamily="2" charset="-79"/>
            </a:endParaRPr>
          </a:p>
        </p:txBody>
      </p:sp>
      <p:sp>
        <p:nvSpPr>
          <p:cNvPr id="10" name="TextBox 9"/>
          <p:cNvSpPr txBox="1"/>
          <p:nvPr/>
        </p:nvSpPr>
        <p:spPr>
          <a:xfrm>
            <a:off x="3140968" y="839833"/>
            <a:ext cx="3339141" cy="584775"/>
          </a:xfrm>
          <a:prstGeom prst="rect">
            <a:avLst/>
          </a:prstGeom>
          <a:solidFill>
            <a:schemeClr val="accent5">
              <a:lumMod val="20000"/>
              <a:lumOff val="80000"/>
            </a:schemeClr>
          </a:solidFill>
        </p:spPr>
        <p:txBody>
          <a:bodyPr wrap="square" rtlCol="1">
            <a:spAutoFit/>
          </a:bodyPr>
          <a:lstStyle/>
          <a:p>
            <a:pPr algn="just"/>
            <a:r>
              <a:rPr lang="he-IL" sz="800" dirty="0">
                <a:latin typeface="Assistant Light" panose="00000400000000000000" pitchFamily="2" charset="-79"/>
                <a:cs typeface="Assistant Light" panose="00000400000000000000" pitchFamily="2" charset="-79"/>
              </a:rPr>
              <a:t>בעולם המודרני שלנו, אנשים וחברות נשפטים הרבה פעמים לפי התוצאה הסופית שהם מצליחים להשיג. כך שומעים לא פעם איך אנשים נשפטים לפי </a:t>
            </a:r>
            <a:r>
              <a:rPr lang="he-IL" sz="800" dirty="0" err="1">
                <a:latin typeface="Assistant Light" panose="00000400000000000000" pitchFamily="2" charset="-79"/>
                <a:cs typeface="Assistant Light" panose="00000400000000000000" pitchFamily="2" charset="-79"/>
              </a:rPr>
              <a:t>ציוניהם</a:t>
            </a:r>
            <a:r>
              <a:rPr lang="he-IL" sz="800" dirty="0">
                <a:latin typeface="Assistant Light" panose="00000400000000000000" pitchFamily="2" charset="-79"/>
                <a:cs typeface="Assistant Light" panose="00000400000000000000" pitchFamily="2" charset="-79"/>
              </a:rPr>
              <a:t>, גובה המשכורת שלהם או מחיר הבית שקנו. כלם מדדים כמותיים יבשים. פרופ' אליהו </a:t>
            </a:r>
            <a:r>
              <a:rPr lang="he-IL" sz="800" dirty="0" err="1">
                <a:latin typeface="Assistant Light" panose="00000400000000000000" pitchFamily="2" charset="-79"/>
                <a:cs typeface="Assistant Light" panose="00000400000000000000" pitchFamily="2" charset="-79"/>
              </a:rPr>
              <a:t>רוזנהיים</a:t>
            </a:r>
            <a:r>
              <a:rPr lang="he-IL" sz="800" dirty="0">
                <a:latin typeface="Assistant Light" panose="00000400000000000000" pitchFamily="2" charset="-79"/>
                <a:cs typeface="Assistant Light" panose="00000400000000000000" pitchFamily="2" charset="-79"/>
              </a:rPr>
              <a:t> ז"ל, פסיכולוג קליני ותיק, כתב בספרו "אדם נפגש עם עצמו" כי הרבה </a:t>
            </a:r>
            <a:r>
              <a:rPr lang="he-IL" sz="800" dirty="0" smtClean="0">
                <a:latin typeface="Assistant Light" panose="00000400000000000000" pitchFamily="2" charset="-79"/>
                <a:cs typeface="Assistant Light" panose="00000400000000000000" pitchFamily="2" charset="-79"/>
              </a:rPr>
              <a:t>פעמים</a:t>
            </a:r>
            <a:endParaRPr lang="en-US" sz="800" dirty="0">
              <a:latin typeface="Assistant Light" panose="00000400000000000000" pitchFamily="2" charset="-79"/>
              <a:cs typeface="Assistant Light" panose="00000400000000000000" pitchFamily="2" charset="-79"/>
            </a:endParaRPr>
          </a:p>
        </p:txBody>
      </p:sp>
      <p:sp>
        <p:nvSpPr>
          <p:cNvPr id="11" name="TextBox 10"/>
          <p:cNvSpPr txBox="1"/>
          <p:nvPr/>
        </p:nvSpPr>
        <p:spPr>
          <a:xfrm>
            <a:off x="4874857" y="1424608"/>
            <a:ext cx="1605252" cy="6740307"/>
          </a:xfrm>
          <a:prstGeom prst="rect">
            <a:avLst/>
          </a:prstGeom>
          <a:solidFill>
            <a:schemeClr val="accent5">
              <a:lumMod val="20000"/>
              <a:lumOff val="80000"/>
            </a:schemeClr>
          </a:solidFill>
        </p:spPr>
        <p:txBody>
          <a:bodyPr wrap="square" rtlCol="1">
            <a:spAutoFit/>
          </a:bodyPr>
          <a:lstStyle/>
          <a:p>
            <a:pPr algn="just"/>
            <a:r>
              <a:rPr lang="he-IL" sz="800" dirty="0">
                <a:latin typeface="Assistant Light" panose="00000400000000000000" pitchFamily="2" charset="-79"/>
                <a:cs typeface="Assistant Light" panose="00000400000000000000" pitchFamily="2" charset="-79"/>
              </a:rPr>
              <a:t>אנחנו מתעלמים מהמאמצים שאדם משקיע וכך אדם שיש לו חרדה חברתית, גם אם לא הצליח לצאת עם חברים</a:t>
            </a:r>
            <a:endParaRPr lang="en-US" sz="800" dirty="0">
              <a:latin typeface="Assistant Light" panose="00000400000000000000" pitchFamily="2" charset="-79"/>
              <a:cs typeface="Assistant Light" panose="00000400000000000000" pitchFamily="2" charset="-79"/>
            </a:endParaRPr>
          </a:p>
          <a:p>
            <a:pPr algn="just"/>
            <a:r>
              <a:rPr lang="he-IL" sz="800" dirty="0" smtClean="0">
                <a:latin typeface="Assistant Light" panose="00000400000000000000" pitchFamily="2" charset="-79"/>
                <a:cs typeface="Assistant Light" panose="00000400000000000000" pitchFamily="2" charset="-79"/>
              </a:rPr>
              <a:t>, </a:t>
            </a:r>
            <a:r>
              <a:rPr lang="he-IL" sz="800" dirty="0">
                <a:latin typeface="Assistant Light" panose="00000400000000000000" pitchFamily="2" charset="-79"/>
                <a:cs typeface="Assistant Light" panose="00000400000000000000" pitchFamily="2" charset="-79"/>
              </a:rPr>
              <a:t>נשפוט אותו לפי מעשיו בפועל. אם הוא לא מזמין חברים ויוצא לבלות איתם, ניטה לסמן אותו כנשאר במקום. לעתים נתעלם מהמאמץ שלו להיענות להזמנה של חברים. עבורו, ה"כן" שנתן להזמנה אתמול לווה בהמון מתח ומאמץ </a:t>
            </a:r>
            <a:r>
              <a:rPr lang="he-IL" sz="800" dirty="0" err="1">
                <a:latin typeface="Assistant Light" panose="00000400000000000000" pitchFamily="2" charset="-79"/>
                <a:cs typeface="Assistant Light" panose="00000400000000000000" pitchFamily="2" charset="-79"/>
              </a:rPr>
              <a:t>מצידו</a:t>
            </a:r>
            <a:r>
              <a:rPr lang="he-IL" sz="800" dirty="0">
                <a:latin typeface="Assistant Light" panose="00000400000000000000" pitchFamily="2" charset="-79"/>
                <a:cs typeface="Assistant Light" panose="00000400000000000000" pitchFamily="2" charset="-79"/>
              </a:rPr>
              <a:t> להיענות לבקשה. </a:t>
            </a:r>
            <a:r>
              <a:rPr lang="he-IL" sz="800" dirty="0" err="1">
                <a:latin typeface="Assistant Light" panose="00000400000000000000" pitchFamily="2" charset="-79"/>
                <a:cs typeface="Assistant Light" panose="00000400000000000000" pitchFamily="2" charset="-79"/>
              </a:rPr>
              <a:t>רוזנהיים</a:t>
            </a:r>
            <a:r>
              <a:rPr lang="he-IL" sz="800" dirty="0">
                <a:latin typeface="Assistant Light" panose="00000400000000000000" pitchFamily="2" charset="-79"/>
                <a:cs typeface="Assistant Light" panose="00000400000000000000" pitchFamily="2" charset="-79"/>
              </a:rPr>
              <a:t> טוען כי אחד הדברים שפסיכולוג מטפל אמור לעשות זה לשקף למטופל את המאמצים שעשה ולהראות לו כי גם להם יש ערך. זה לא מבטל את הערך החשוב של מעשה וכבר, פרויד, באחד מכתביו הראשונים ב1913 הדגיש את החשיבות בלקיחת אחריות של המטופל על חייו, לא רק בכוונתו אלא בעיקר במעשיו.</a:t>
            </a:r>
          </a:p>
          <a:p>
            <a:pPr algn="just"/>
            <a:r>
              <a:rPr lang="he-IL" sz="800" dirty="0">
                <a:latin typeface="Assistant Light" panose="00000400000000000000" pitchFamily="2" charset="-79"/>
                <a:cs typeface="Assistant Light" panose="00000400000000000000" pitchFamily="2" charset="-79"/>
              </a:rPr>
              <a:t>ישנו סיפור בגמרא שמתכתב עם הסוגיה שלנו במסכת פסחים ועם דבריו של </a:t>
            </a:r>
            <a:r>
              <a:rPr lang="he-IL" sz="800" dirty="0" err="1">
                <a:latin typeface="Assistant Light" panose="00000400000000000000" pitchFamily="2" charset="-79"/>
                <a:cs typeface="Assistant Light" panose="00000400000000000000" pitchFamily="2" charset="-79"/>
              </a:rPr>
              <a:t>רוזנהיים</a:t>
            </a:r>
            <a:r>
              <a:rPr lang="he-IL" sz="800" dirty="0">
                <a:latin typeface="Assistant Light" panose="00000400000000000000" pitchFamily="2" charset="-79"/>
                <a:cs typeface="Assistant Light" panose="00000400000000000000" pitchFamily="2" charset="-79"/>
              </a:rPr>
              <a:t>. במסכת בבא </a:t>
            </a:r>
            <a:r>
              <a:rPr lang="he-IL" sz="800" dirty="0" err="1">
                <a:latin typeface="Assistant Light" panose="00000400000000000000" pitchFamily="2" charset="-79"/>
                <a:cs typeface="Assistant Light" panose="00000400000000000000" pitchFamily="2" charset="-79"/>
              </a:rPr>
              <a:t>בתרא</a:t>
            </a:r>
            <a:r>
              <a:rPr lang="he-IL" sz="800" dirty="0">
                <a:latin typeface="Assistant Light" panose="00000400000000000000" pitchFamily="2" charset="-79"/>
                <a:cs typeface="Assistant Light" panose="00000400000000000000" pitchFamily="2" charset="-79"/>
              </a:rPr>
              <a:t>, דף י' עמוד ב', מסופר על יוסף, בנו של רבי יהושוע  שהיה במוות קליני שממנו שב לחיים. כשהיה במוות קליני ראה מחזות של העולם הבא. כשאביו רבי יהושוע שאלו מה ראה, ענה כי ראה כי את הבריות החשובות, העשירות בעולם שלנו, כבעלי מעמד נמוך בעולם הבא ואילו העניים בעולם הזה, בעלי מעמד הנמוך, בעולם הבא, הם בעלי מעמד גבוה. כמו כן, ראה כי מעמדם של תלמידי החכמים גבוה בעולם הזה ובעולם הבא. כשנזכרים כי ישנו ברכה לעסוק בדברי תורה ולא להחכים או לדעת תורה, ניתן להבין כי התלמוד מכוון אותנו להעריך את הכוונה, את המאמץ. אותם עניים שמתאמצים בחייהם, אותם תלמידי חכמים שבראש ובראשונה מגיעים עם כוונה להיות טובים יותר, במעשיהם, באישיותם וביכולת שלהם לדעת ולהפנים בהווייתם את התורה, הינם בעלי מעמד חשוב בפני ריבונו של עולם. "עולם הפוך ראיתי". בעולם שלנו, נוטים לזלזל בכוונה. אך אין זה כך בפני ריבונו של עולם. הרמב"ם פסק להלכה כדברי רבי יוסי. מספיק שעבודה אחת או חלק מהעבודה לא תהיה עם כוונה לשם פסח כדי לפסול את הקרבן. גם אם ההתחלה הייתה עם כוונה לשם פסח, אך ההמשך בלי, הקרבן נפסל. נדמה שבפסיקה זו, ישנה נטייה להמשיך את הגמרא בבא </a:t>
            </a:r>
            <a:r>
              <a:rPr lang="he-IL" sz="800" dirty="0" err="1">
                <a:latin typeface="Assistant Light" panose="00000400000000000000" pitchFamily="2" charset="-79"/>
                <a:cs typeface="Assistant Light" panose="00000400000000000000" pitchFamily="2" charset="-79"/>
              </a:rPr>
              <a:t>בתרא</a:t>
            </a:r>
            <a:r>
              <a:rPr lang="he-IL" sz="800" dirty="0">
                <a:latin typeface="Assistant Light" panose="00000400000000000000" pitchFamily="2" charset="-79"/>
                <a:cs typeface="Assistant Light" panose="00000400000000000000" pitchFamily="2" charset="-79"/>
              </a:rPr>
              <a:t> בהדגשת החשיבות של הכוונה. כל מחשבה חשובה. גם חלקים ממנה.</a:t>
            </a:r>
          </a:p>
        </p:txBody>
      </p:sp>
      <p:pic>
        <p:nvPicPr>
          <p:cNvPr id="18" name="Picture 4" descr="iPhone 5 in hand Free Photo"/>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2954" b="100000" l="9756" r="89756">
                        <a14:foregroundMark x1="38658" y1="68585" x2="46166" y2="12230"/>
                        <a14:foregroundMark x1="46166" y1="12230" x2="66134" y2="16307"/>
                        <a14:foregroundMark x1="65655" y1="16307" x2="67891" y2="19185"/>
                        <a14:foregroundMark x1="67891" y1="20384" x2="66613" y2="28777"/>
                        <a14:foregroundMark x1="45048" y1="21823" x2="66454" y2="27338"/>
                        <a14:foregroundMark x1="63259" y1="59233" x2="66294" y2="33813"/>
                        <a14:foregroundMark x1="47923" y1="10072" x2="66773" y2="15827"/>
                        <a14:foregroundMark x1="66613" y1="15588" x2="68211" y2="18225"/>
                        <a14:foregroundMark x1="46805" y1="10791" x2="48243" y2="12710"/>
                        <a14:foregroundMark x1="41054" y1="41007" x2="43610" y2="25180"/>
                        <a14:foregroundMark x1="62300" y1="24221" x2="66613" y2="25899"/>
                        <a14:foregroundMark x1="68530" y1="18465" x2="68530" y2="21583"/>
                        <a14:foregroundMark x1="68530" y1="21583" x2="66613" y2="36930"/>
                        <a14:foregroundMark x1="66294" y1="37410" x2="65495" y2="43405"/>
                        <a14:foregroundMark x1="41214" y1="40288" x2="39297" y2="53237"/>
                        <a14:foregroundMark x1="37061" y1="69784" x2="38658" y2="60192"/>
                        <a14:foregroundMark x1="43131" y1="37890" x2="46166" y2="17266"/>
                        <a14:backgroundMark x1="19169" y1="72662" x2="34505" y2="21583"/>
                        <a14:backgroundMark x1="56230" y1="29496" x2="43610" y2="62830"/>
                        <a14:backgroundMark x1="39137" y1="73381" x2="57188" y2="76978"/>
                        <a14:backgroundMark x1="41054" y1="67866" x2="47764" y2="24700"/>
                        <a14:backgroundMark x1="47444" y1="24700" x2="63578" y2="28537"/>
                        <a14:backgroundMark x1="63578" y1="28777" x2="60383" y2="47722"/>
                        <a14:backgroundMark x1="59105" y1="49161" x2="46965" y2="59233"/>
                        <a14:backgroundMark x1="26677" y1="78657" x2="36422" y2="31415"/>
                        <a14:backgroundMark x1="61502" y1="56355" x2="62939" y2="41007"/>
                        <a14:backgroundMark x1="48403" y1="67626" x2="56709" y2="72662"/>
                        <a14:backgroundMark x1="57668" y1="75300" x2="58786" y2="78897"/>
                        <a14:backgroundMark x1="58786" y1="76019" x2="57348" y2="70504"/>
                        <a14:backgroundMark x1="44888" y1="28777" x2="46965" y2="21103"/>
                        <a14:backgroundMark x1="46965" y1="21103" x2="64377" y2="27818"/>
                        <a14:backgroundMark x1="64377" y1="27818" x2="65974" y2="28777"/>
                        <a14:backgroundMark x1="48403" y1="97842" x2="54952" y2="99041"/>
                        <a14:backgroundMark x1="35942" y1="86571" x2="40415" y2="87290"/>
                        <a14:backgroundMark x1="45367" y1="21583" x2="53035" y2="23981"/>
                        <a14:backgroundMark x1="55911" y1="24940" x2="63578" y2="25659"/>
                        <a14:backgroundMark x1="65655" y1="26379" x2="65016" y2="40528"/>
                        <a14:backgroundMark x1="64537" y1="42206" x2="62780" y2="57554"/>
                        <a14:backgroundMark x1="50958" y1="25180" x2="65335" y2="26619"/>
                        <a14:backgroundMark x1="66613" y1="26619" x2="65815" y2="34053"/>
                        <a14:backgroundMark x1="46006" y1="20863" x2="50479" y2="21583"/>
                        <a14:backgroundMark x1="45847" y1="21823" x2="44249" y2="36211"/>
                        <a14:backgroundMark x1="46645" y1="64988" x2="50799" y2="55396"/>
                        <a14:backgroundMark x1="39137" y1="51319" x2="39936" y2="44604"/>
                        <a14:backgroundMark x1="43131" y1="40048" x2="47125" y2="22302"/>
                        <a14:backgroundMark x1="42971" y1="41007" x2="45687" y2="24221"/>
                        <a14:backgroundMark x1="52556" y1="23741" x2="57508" y2="25659"/>
                        <a14:backgroundMark x1="45847" y1="22062" x2="42652" y2="41966"/>
                        <a14:backgroundMark x1="61342" y1="25420" x2="66454" y2="26859"/>
                        <a14:backgroundMark x1="31707" y1="69620" x2="37317" y2="65401"/>
                        <a14:backgroundMark x1="51707" y1="4641" x2="63902" y2="11392"/>
                        <a14:backgroundMark x1="51220" y1="6751" x2="68049" y2="14346"/>
                      </a14:backgroundRemoval>
                    </a14:imgEffect>
                  </a14:imgLayer>
                </a14:imgProps>
              </a:ext>
              <a:ext uri="{28A0092B-C50C-407E-A947-70E740481C1C}">
                <a14:useLocalDpi xmlns:a14="http://schemas.microsoft.com/office/drawing/2010/main" val="0"/>
              </a:ext>
            </a:extLst>
          </a:blip>
          <a:srcRect/>
          <a:stretch>
            <a:fillRect/>
          </a:stretch>
        </p:blipFill>
        <p:spPr bwMode="auto">
          <a:xfrm rot="5400000">
            <a:off x="-431661" y="431661"/>
            <a:ext cx="1847817" cy="984495"/>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836712" y="1098684"/>
            <a:ext cx="1892472" cy="253916"/>
          </a:xfrm>
          <a:prstGeom prst="rect">
            <a:avLst/>
          </a:prstGeom>
          <a:solidFill>
            <a:schemeClr val="accent3">
              <a:lumMod val="20000"/>
              <a:lumOff val="80000"/>
            </a:schemeClr>
          </a:solidFill>
        </p:spPr>
        <p:txBody>
          <a:bodyPr wrap="square" rtlCol="1">
            <a:spAutoFit/>
          </a:bodyPr>
          <a:lstStyle/>
          <a:p>
            <a:pPr algn="ctr">
              <a:lnSpc>
                <a:spcPct val="150000"/>
              </a:lnSpc>
            </a:pPr>
            <a:r>
              <a:rPr lang="he-IL" sz="700" dirty="0" smtClean="0">
                <a:latin typeface="Ktav Yad CLM" pitchFamily="50" charset="-79"/>
                <a:cs typeface="Ktav Yad CLM" pitchFamily="50" charset="-79"/>
              </a:rPr>
              <a:t>שירו של מתן מורג, העיקר הכוונה</a:t>
            </a:r>
            <a:endParaRPr lang="he-IL" sz="700" dirty="0" smtClean="0">
              <a:latin typeface="Ktav Yad CLM" pitchFamily="50" charset="-79"/>
              <a:cs typeface="Ktav Yad CLM" pitchFamily="50" charset="-79"/>
            </a:endParaRPr>
          </a:p>
        </p:txBody>
      </p:sp>
      <p:sp>
        <p:nvSpPr>
          <p:cNvPr id="15" name="TextBox 14"/>
          <p:cNvSpPr txBox="1"/>
          <p:nvPr/>
        </p:nvSpPr>
        <p:spPr>
          <a:xfrm>
            <a:off x="4077072" y="164801"/>
            <a:ext cx="2586943" cy="261610"/>
          </a:xfrm>
          <a:prstGeom prst="rect">
            <a:avLst/>
          </a:prstGeom>
          <a:solidFill>
            <a:schemeClr val="accent4">
              <a:lumMod val="40000"/>
              <a:lumOff val="60000"/>
            </a:schemeClr>
          </a:solidFill>
        </p:spPr>
        <p:txBody>
          <a:bodyPr wrap="square" rtlCol="1">
            <a:spAutoFit/>
          </a:bodyPr>
          <a:lstStyle/>
          <a:p>
            <a:r>
              <a:rPr lang="he-IL" sz="1100" dirty="0">
                <a:latin typeface="Assistant ExtraBold" panose="00000900000000000000" pitchFamily="2" charset="-79"/>
                <a:cs typeface="Assistant ExtraBold" panose="00000900000000000000" pitchFamily="2" charset="-79"/>
              </a:rPr>
              <a:t>תלמוד בבלי מסכת פסחים דף </a:t>
            </a:r>
            <a:r>
              <a:rPr lang="he-IL" sz="1100" dirty="0" smtClean="0">
                <a:latin typeface="Assistant ExtraBold" panose="00000900000000000000" pitchFamily="2" charset="-79"/>
                <a:cs typeface="Assistant ExtraBold" panose="00000900000000000000" pitchFamily="2" charset="-79"/>
              </a:rPr>
              <a:t>נט </a:t>
            </a:r>
            <a:r>
              <a:rPr lang="he-IL" sz="1100" dirty="0" smtClean="0">
                <a:latin typeface="Assistant ExtraBold" panose="00000900000000000000" pitchFamily="2" charset="-79"/>
                <a:cs typeface="Assistant ExtraBold" panose="00000900000000000000" pitchFamily="2" charset="-79"/>
              </a:rPr>
              <a:t>עמוד א- ב</a:t>
            </a:r>
            <a:endParaRPr lang="en-US" sz="1100" dirty="0">
              <a:latin typeface="Assistant ExtraBold" panose="00000900000000000000" pitchFamily="2" charset="-79"/>
              <a:cs typeface="Assistant ExtraBold" panose="00000900000000000000" pitchFamily="2" charset="-79"/>
            </a:endParaRPr>
          </a:p>
        </p:txBody>
      </p:sp>
      <p:pic>
        <p:nvPicPr>
          <p:cNvPr id="19" name="Picture 4" descr="Black and red sketchy arrows Free Vector"/>
          <p:cNvPicPr>
            <a:picLocks noChangeAspect="1" noChangeArrowheads="1"/>
          </p:cNvPicPr>
          <p:nvPr/>
        </p:nvPicPr>
        <p:blipFill rotWithShape="1">
          <a:blip r:embed="rId5">
            <a:duotone>
              <a:prstClr val="black"/>
              <a:schemeClr val="accent3">
                <a:tint val="45000"/>
                <a:satMod val="400000"/>
              </a:schemeClr>
            </a:duotone>
            <a:extLst>
              <a:ext uri="{BEBA8EAE-BF5A-486C-A8C5-ECC9F3942E4B}">
                <a14:imgProps xmlns:a14="http://schemas.microsoft.com/office/drawing/2010/main">
                  <a14:imgLayer r:embed="rId6">
                    <a14:imgEffect>
                      <a14:backgroundRemoval t="55112" b="89936" l="9904" r="89936"/>
                    </a14:imgEffect>
                  </a14:imgLayer>
                </a14:imgProps>
              </a:ext>
              <a:ext uri="{28A0092B-C50C-407E-A947-70E740481C1C}">
                <a14:useLocalDpi xmlns:a14="http://schemas.microsoft.com/office/drawing/2010/main" val="0"/>
              </a:ext>
            </a:extLst>
          </a:blip>
          <a:srcRect l="59832" t="55659" b="21825"/>
          <a:stretch/>
        </p:blipFill>
        <p:spPr bwMode="auto">
          <a:xfrm rot="12644991">
            <a:off x="1791385" y="269153"/>
            <a:ext cx="1176810" cy="71463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rot="16200000">
            <a:off x="-967688" y="2481604"/>
            <a:ext cx="2664297" cy="646331"/>
          </a:xfrm>
          <a:prstGeom prst="rect">
            <a:avLst/>
          </a:prstGeom>
          <a:noFill/>
        </p:spPr>
        <p:txBody>
          <a:bodyPr wrap="square" rtlCol="1">
            <a:spAutoFit/>
          </a:bodyPr>
          <a:lstStyle/>
          <a:p>
            <a:r>
              <a:rPr lang="he-IL" sz="3600" dirty="0" smtClean="0">
                <a:solidFill>
                  <a:schemeClr val="bg2">
                    <a:lumMod val="75000"/>
                  </a:schemeClr>
                </a:solidFill>
                <a:effectLst>
                  <a:outerShdw blurRad="38100" dist="38100" dir="2700000" algn="tl">
                    <a:srgbClr val="000000">
                      <a:alpha val="43137"/>
                    </a:srgbClr>
                  </a:outerShdw>
                </a:effectLst>
                <a:latin typeface="Asakim" panose="00000400000000000000" pitchFamily="2" charset="-79"/>
                <a:cs typeface="Asakim" panose="00000400000000000000" pitchFamily="2" charset="-79"/>
              </a:rPr>
              <a:t>רגע, מבינים</a:t>
            </a:r>
            <a:endParaRPr lang="he-IL" sz="3600" dirty="0">
              <a:solidFill>
                <a:schemeClr val="bg2">
                  <a:lumMod val="75000"/>
                </a:schemeClr>
              </a:solidFill>
              <a:effectLst>
                <a:outerShdw blurRad="38100" dist="38100" dir="2700000" algn="tl">
                  <a:srgbClr val="000000">
                    <a:alpha val="43137"/>
                  </a:srgbClr>
                </a:outerShdw>
              </a:effectLst>
              <a:latin typeface="Asakim" panose="00000400000000000000" pitchFamily="2" charset="-79"/>
              <a:cs typeface="Asakim" panose="00000400000000000000" pitchFamily="2" charset="-79"/>
            </a:endParaRPr>
          </a:p>
        </p:txBody>
      </p:sp>
      <p:sp>
        <p:nvSpPr>
          <p:cNvPr id="22" name="TextBox 21"/>
          <p:cNvSpPr txBox="1"/>
          <p:nvPr/>
        </p:nvSpPr>
        <p:spPr>
          <a:xfrm rot="5400000">
            <a:off x="5327012" y="1626197"/>
            <a:ext cx="2674002" cy="523220"/>
          </a:xfrm>
          <a:prstGeom prst="rect">
            <a:avLst/>
          </a:prstGeom>
          <a:noFill/>
        </p:spPr>
        <p:txBody>
          <a:bodyPr wrap="square" rtlCol="1">
            <a:spAutoFit/>
          </a:bodyPr>
          <a:lstStyle/>
          <a:p>
            <a:r>
              <a:rPr lang="he-IL" sz="2800" dirty="0" smtClean="0">
                <a:solidFill>
                  <a:schemeClr val="accent5">
                    <a:lumMod val="60000"/>
                    <a:lumOff val="40000"/>
                  </a:schemeClr>
                </a:solidFill>
                <a:effectLst>
                  <a:outerShdw blurRad="38100" dist="38100" dir="2700000" algn="tl">
                    <a:srgbClr val="000000">
                      <a:alpha val="43137"/>
                    </a:srgbClr>
                  </a:outerShdw>
                </a:effectLst>
                <a:latin typeface="Asakim" panose="00000400000000000000" pitchFamily="2" charset="-79"/>
                <a:cs typeface="Asakim" panose="00000400000000000000" pitchFamily="2" charset="-79"/>
              </a:rPr>
              <a:t>נקודות למחשבה</a:t>
            </a:r>
            <a:endParaRPr lang="he-IL" sz="2800" dirty="0">
              <a:solidFill>
                <a:schemeClr val="accent5">
                  <a:lumMod val="60000"/>
                  <a:lumOff val="40000"/>
                </a:schemeClr>
              </a:solidFill>
              <a:effectLst>
                <a:outerShdw blurRad="38100" dist="38100" dir="2700000" algn="tl">
                  <a:srgbClr val="000000">
                    <a:alpha val="43137"/>
                  </a:srgbClr>
                </a:outerShdw>
              </a:effectLst>
              <a:latin typeface="Asakim" panose="00000400000000000000" pitchFamily="2" charset="-79"/>
              <a:cs typeface="Asakim" panose="00000400000000000000" pitchFamily="2" charset="-79"/>
            </a:endParaRPr>
          </a:p>
        </p:txBody>
      </p:sp>
      <p:sp>
        <p:nvSpPr>
          <p:cNvPr id="27" name="TextBox 26"/>
          <p:cNvSpPr txBox="1"/>
          <p:nvPr/>
        </p:nvSpPr>
        <p:spPr>
          <a:xfrm>
            <a:off x="245398" y="1269882"/>
            <a:ext cx="1446019" cy="369332"/>
          </a:xfrm>
          <a:prstGeom prst="rect">
            <a:avLst/>
          </a:prstGeom>
          <a:noFill/>
        </p:spPr>
        <p:txBody>
          <a:bodyPr wrap="square" rtlCol="1">
            <a:spAutoFit/>
          </a:bodyPr>
          <a:lstStyle/>
          <a:p>
            <a:r>
              <a:rPr lang="he-IL" dirty="0" smtClean="0">
                <a:solidFill>
                  <a:schemeClr val="bg2">
                    <a:lumMod val="75000"/>
                  </a:schemeClr>
                </a:solidFill>
                <a:effectLst>
                  <a:outerShdw blurRad="38100" dist="38100" dir="2700000" algn="tl">
                    <a:srgbClr val="000000">
                      <a:alpha val="43137"/>
                    </a:srgbClr>
                  </a:outerShdw>
                </a:effectLst>
                <a:latin typeface="Asakim" panose="00000400000000000000" pitchFamily="2" charset="-79"/>
                <a:cs typeface="Asakim" panose="00000400000000000000" pitchFamily="2" charset="-79"/>
              </a:rPr>
              <a:t>רגע, מבינים</a:t>
            </a:r>
            <a:endParaRPr lang="he-IL" dirty="0">
              <a:solidFill>
                <a:schemeClr val="bg2">
                  <a:lumMod val="75000"/>
                </a:schemeClr>
              </a:solidFill>
              <a:effectLst>
                <a:outerShdw blurRad="38100" dist="38100" dir="2700000" algn="tl">
                  <a:srgbClr val="000000">
                    <a:alpha val="43137"/>
                  </a:srgbClr>
                </a:outerShdw>
              </a:effectLst>
              <a:latin typeface="Asakim" panose="00000400000000000000" pitchFamily="2" charset="-79"/>
              <a:cs typeface="Asakim" panose="00000400000000000000" pitchFamily="2" charset="-79"/>
            </a:endParaRPr>
          </a:p>
        </p:txBody>
      </p:sp>
      <p:sp>
        <p:nvSpPr>
          <p:cNvPr id="29" name="TextBox 28"/>
          <p:cNvSpPr txBox="1"/>
          <p:nvPr/>
        </p:nvSpPr>
        <p:spPr>
          <a:xfrm>
            <a:off x="5445224" y="571545"/>
            <a:ext cx="1337001" cy="276999"/>
          </a:xfrm>
          <a:prstGeom prst="rect">
            <a:avLst/>
          </a:prstGeom>
          <a:noFill/>
        </p:spPr>
        <p:txBody>
          <a:bodyPr wrap="square" rtlCol="1">
            <a:spAutoFit/>
          </a:bodyPr>
          <a:lstStyle/>
          <a:p>
            <a:r>
              <a:rPr lang="he-IL" sz="1200" dirty="0" smtClean="0">
                <a:solidFill>
                  <a:schemeClr val="accent5">
                    <a:lumMod val="60000"/>
                    <a:lumOff val="40000"/>
                  </a:schemeClr>
                </a:solidFill>
                <a:effectLst>
                  <a:outerShdw blurRad="38100" dist="38100" dir="2700000" algn="tl">
                    <a:srgbClr val="000000">
                      <a:alpha val="43137"/>
                    </a:srgbClr>
                  </a:outerShdw>
                </a:effectLst>
                <a:latin typeface="Asakim" panose="00000400000000000000" pitchFamily="2" charset="-79"/>
                <a:cs typeface="Asakim" panose="00000400000000000000" pitchFamily="2" charset="-79"/>
              </a:rPr>
              <a:t>נקודות למחשבה</a:t>
            </a:r>
            <a:endParaRPr lang="he-IL" sz="1200" dirty="0">
              <a:solidFill>
                <a:schemeClr val="accent5">
                  <a:lumMod val="60000"/>
                  <a:lumOff val="40000"/>
                </a:schemeClr>
              </a:solidFill>
              <a:effectLst>
                <a:outerShdw blurRad="38100" dist="38100" dir="2700000" algn="tl">
                  <a:srgbClr val="000000">
                    <a:alpha val="43137"/>
                  </a:srgbClr>
                </a:outerShdw>
              </a:effectLst>
              <a:latin typeface="Asakim" panose="00000400000000000000" pitchFamily="2" charset="-79"/>
              <a:cs typeface="Asakim" panose="00000400000000000000" pitchFamily="2" charset="-79"/>
            </a:endParaRPr>
          </a:p>
        </p:txBody>
      </p:sp>
      <p:pic>
        <p:nvPicPr>
          <p:cNvPr id="36" name="Picture 8" descr="Educational questions hand drawn speech bubble Free Icon"/>
          <p:cNvPicPr>
            <a:picLocks noChangeAspect="1" noChangeArrowheads="1"/>
          </p:cNvPicPr>
          <p:nvPr/>
        </p:nvPicPr>
        <p:blipFill>
          <a:blip r:embed="rId7" cstate="print">
            <a:clrChange>
              <a:clrFrom>
                <a:srgbClr val="FFFFFF"/>
              </a:clrFrom>
              <a:clrTo>
                <a:srgbClr val="FFFFFF">
                  <a:alpha val="0"/>
                </a:srgbClr>
              </a:clrTo>
            </a:clrChange>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a:off x="242339" y="8872600"/>
            <a:ext cx="594373" cy="548652"/>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8" descr="data:image/jpeg;base64,/9j/4AAQSkZJRgABAQAAAQABAAD/2wCEAAkGBxQTEhUUExQWFRUXFhwYGBcYGBgaHRwcHBgYGBgcHRwaHCggHRolHBcXITEhJSkrLi4uGB8zODMsNygtLisBCgoKDg0OGhAQGiwkHCQsLCwsLCwsLCwsLCwsLCwsLCwsLCwsLCwsLCwsLCwsLCwsLCwsLCwsLCwsLCwsLCwsLP/AABEIAQwAvAMBIgACEQEDEQH/xAAcAAABBQEBAQAAAAAAAAAAAAACAQMEBQYHAAj/xABOEAABAwEEBAcNAwkHBAMAAAABAAIRAwQSITEFE0FRBhQiYXGBkQcjJDJSkqGxssHR0vBCcnMVMzRDU2KTouFEVGOCg8LxFhclNaOzw//EABgBAAMBAQAAAAAAAAAAAAAAAAABAgME/8QAJxEBAAIBAwQCAgIDAAAAAAAAAAECEQMSMRMhQfAyUWHhocGB0fH/2gAMAwEAAhEDEQA/ANV3SH3azBn3ucedzsuxZB1c7h2LU90t3hLfwh7T1jnFXXhEnX1ujqTRchJQqiK4ob6SUDgmDh+sUDsEAKQonALeSlyCF5qIgpLfXi7nQlqRGBkRcvArwKS6jaMikpxryme1K0pxBHg92wlKLU8fbf2n4pkleDzvKJiBlJFvqjKrU893xRflWuP11Uf6j/iooqHefrrRCod5SweUsaatH7et/Ef8U4zhBaR/aK38R/xUA1zlPSmgiajK4/6ptl79IqECI5XR24rt9B0taTmQD6F87g8pfQ1kPe2fdHqCyv2XVzXukHwsc1NvrcVkStT3RT4Y7mY31SsoSnAkhQ30rigcqyRbyFyubLoqiaDa1Ws6necWgBl7LrnfsTjtE2aGnjFQB2DTxd0HoM49SnqQeyVA5ItAdDWeS3jFSWiSOLvkDeRewGKbdoqzQHcZfdJgHi7oJ3A3kupB7JUSVrirz8jWe8W8ZeHASRxd89MXphAdFWaL3GzExOodE7pvZp9SpbJU4QlXv5Fs8xxoyNhounsvJHaGoRPG2gZY0z8yrqVwWyVESllXn5Do5ccZO64Z9pIdCUf77S80/FLqweyVIvAwrz8hUv77Q65CRugaf98s3nO+CfUqWyVOkO1XY0CzZbLN5x+VL/06DlarN57vlVdSpbLKEFIDsw7FaaS0MaLBU1lOo0uuzTJMGCdrRuKrG9qImJ7wUxgJXgvFeCcg013L+twX0VYj3tn3G+oL5znvn1uavoqwu71T+432QsbrhzLugHwx/wB1vshZV4Wn4dHw2r/l9hqzL1pHEFPJuEBRFeSDUWOnRNnsgrlwpmo+9dmftRljnGSmPtbqjAKVZlOz2esNUajMZABbeJI2lwymBik0FrLth1QYX3qpAf4ub5naMExppz9RataGh/GReDfFm6MuoLmxmce8tk2npaoK1SsLVZb1RoYRGAA8WOVM4nNRG2h2op0BarNdpvD2nkzIMieVETzLIF31AQla9GPtnv8Aw3g0rVFodXFpsd91MU4kRAMj7UzPOoWtqcXbZxaLJda/WA3mzIdeG2InmWOuheDRuRGiN7fjStbjBtGusRcaerjWCImfKmZUUvqmz6jXWONZrL2sbM3r/RE+jBYxwCR2SroxHkb/AMOgjSVbjPGL9inVau7rRETMznM+jBQbtXixs9+xkGprL2tbPjXojp9GCxAASlqnpfkb3RBbqxtItF2xzqtXd1og4zMx9DBQNTV4s6z3bIZq6y8Kgkcq9ER1Z5YLE/W1KT9YojS/I3ui66obSK5oWUxS1dwVBjtvTdz2ZZKFZ6IuNsldlGkK1Rz21hjdjGB18kGYjBYcLX6IysHedf8Ane94Y8p2OOGGeO5Ka7TicoWlKAZZCxrg9rbUWh4yIDH4hZ4hafTY8Hqd71Xhh735Pe3YLNxhh08/atacIvyaXkoSgKkobzFUdfshfRGjXd5pfht9kL51qDvw6f8AavoXQ75s9H8JnshZai6uacNneG1ulvsNWfqK64Znw2v9/wD2j4KkJWkcFPJopERSQpNqbC6nq7FrnPazvklkz4748XHPcmbdc4pX1RcWcaF0u8aLpzVjoIVfAdSGF92rg+bsXnTliOpRNMh/F7RrQ0P43yg3KbrsuZYR8v8AP9tJ4ZQMXrqNqMLs2wxyaDEl0pw8+KS+Pr+qeII2WrxYnTUjDJAX74SxAN3UpyRz9QlYRvSwDML0J99PdjzpohKYwAla3RBF2wTV1PKqd8ww5T9+GOWOGKyZWu0ODdsMUhWN+p3sxji/fhgMcdyz1PC6GdNRxet3zW+G/nPK707H3YYYLMtC1WmfzFeaep8MHex9nvR3Yc/Wsu5u3ZvT0/iV+QQkSkLwCtCBX/PN6f8AaV33QP6NQ/BZ7AXArQe/N+8PZcu88G3TZLP+Cz2QstRpDm3C53hlf8Q/BUhVtwmM2u0fiv8AaIVU4q8FJCV6UJcvAoyMNbZHUg2w69z2Mu1eUyQQb7oxbiB0KJbyzidXVlzmcb5JdmRcfBKstCGqDYdSxj3inVMPMCL5nHYoGl7/ABatfaGv45ymtyBuvkDmXPHP+f7ltPDLhCT1IgkIW7IgwSykMJITIaSUl1Jc5wmBIm7YGcRv5+tDcSBqZHb27D4rzicb27Ajb07imgE4Aq3ZhOAuC1Wi/wA3Ypq6ka1/fPJxfv35Y4Y4rLu9y1Wh/wA3Y4pCsdc7vZjleNvwkZ44YLHUaUJpgDi9oirrgLW06zyu9+7LDDBZmnG31D3larTf5i1TS1J403veHJ5A3YY54b1k2Oggo05xBX5ecxCEbCj1fN0rfGYzDNT2z8637zfU4Lu/Bk+CWf8ACb6lwnSQiq3pZ63LufBQzY6H3AOwkLDUa1cy4RO8KtH41T2yqt5U3Tz5tNf8ap7blXuOIT5BQUoStbgUJKc1wMthZNUBYddVdRZqqhvsJBBvGMRkDKg28t4nUuOL28b5Ljm4XKkE85VtoZ1QOsWqpNquFB/JcQBEiTJyI96rNLE8UqXmhjuOGWDJpu1ZA6FzRz7+Wss0wpULClC6GT3WvJSF4DtRgPNCU9CcACbeVc9oTyQORBvQOhCV5GRgYHOvOSpHDP62JkR3u+K0+ij3myTU1XhDu+eTgTO7mxwxxWZf7vitNok95sh1et8JI1flcnLHDnx3LLUXQ7pn8za+/a/whnfMOVyW7sMMsMMFk7voWu01+atvetT36n3vDDBm7DHPDesnTGIy9HvwRp8FfkCNjkgCT69AWkThCHpgCWnbLfW5dn4Hv8Do/dPtuXGtJvgs6R6yuxcDHTY6X+b23KdXjK6uWaVxtFb8Wp7bkw7DDmTtrF172yTDjJ2nGJPr61FLsRH1mqiIgcjL0JSNSlwUyba2G5Ni1ld1Buody2uumcIE7J59yrNIEcTcA8vHGzDzm4RVxxxxzVvoyo4PsdygK7uLHkEgbpdLsBsz3qn0i6bIZaGE2p0s2NPfeT1ZdS5q8x79tp4lnmbej4ogmxtRSt2QryeZSddLwDdBALtxMwOkwexRgVtu5/balKnanMph7W075JP2mAlrY5wXGf3UWtMRkRGWTZRJaXAckENJ2SQSB0kNPYlbZXm7DSbzrrcM3YYDn5Q7VurbwzNI06raNMmvRa54JOFx9Vo2Y7c9yl6X4Q3alekWsc6/Z3UxJF5x1bt0BoAz5wp3zPg9sObU6ZcQ0AlxMADMk5CN6U0jAJGDpunYYwMb10zSmnqjadc1aDG6mqy48Ew97ajXQJE5AkkZKHwxt7zYiSxrW1n0nM340w94gjCHNAnbKN/cbXPWlHsKbOaUOifrYtonDKTjm5dC0Wiv0ey981XhR755PJGPuxw3qgactuG5X2jx4PZiGa0cbPe/KF1nJ6UtWvaJg6Sm6XHe7cNdr++Uu+YY4sEYYYZYYYLK4DnPXHQtZpIi7boo6gTSIpmBHKYJwwxzwwWUDpMZ4bh6JyS0+1ZF+TRQtGf1sCK79daRuZ+tgVJQdM5N6R7QXYOApPEqfS723LkOnPFb0j1hdc4BfobOl3rWepwurllrxe8zm5x9JUd0T9c6WqcT0n1pt2arceBhyTehb9diIuSzk260e0ayyjjHFosvj4DY3k8rD/hU+kR4H41/wl3L8rGpyuvPrVtYHNFSzXrObT4IOQADHJbiQcP+VU6QI4m2G3AbQ7k+TjUw6slz15j37azxLPN2pZXsProQyuhkVman2PS1Wkyoym8tbUEPAA5QgiMROROSrwU7Z3tDm3vFvCZyicZTx2IdSs5928ZDW3W8wkmO1xPWn6lqe599xvOMHsiMBsgBbS16L0Y7XGm57alNpqlhDwAGw6Lr2+LiBG4p7SOhNHNNcsdUFSiBUcyHXWgkECCyLpvARuJ3LONSseFYln9M6fcbXfDi+lTr62myYGbTu2wOiTvUHTvCGta3A1SLom61ohrZ9JPOSVrq+j9H0wK83mPqMFKbzmlocw1MIwIAeIOzDNY/hPYqdC0vp0i4sbdi9mJY1xBw5042zPYpzjuricvrek+vQvHZ0fFIPrsK0QepHEfW1aHRZ8Gs8P1fhnjn7PJZj0BZ6l9no96vtGEcUpSw1ALXiwfaFymLo5yi/ECnKz02XRbw6sKxAo8sQP1jMIGGGWCyNM/UA+vBazSobFvDKJoNu0IY4AfrG4wMBPMsiCdmzFTTydxvwPX70AzKIk75xz34lDGJWiELTYlrd0+9q6z3PT4G37x9y5VpUYN6feF1HudOmxj7x9lp96y1eF1csuFNnNSCQgKrBhaMEjgiBRNjoRg250XSqurUBRrNou4myXOAMi63CDt29SotKA8TZJvE16kuzky/HrzVxTFDW0NfSfVbxNkNY1zoNxuJAxiJx2Ko0nHEaN0Q01XwDEgXnwOmFzVjvHv21me0s6EIKdA+upNlvT2SurbLHLzDgUFR8JQ6Dt/omK+CuI7FlsuF/CIayuxjQH1dVrKm0tFJhu8wvZxmor+Fd6taXuabtoY1hbIm6Cwdt1rutyyFWuXElxJJzJM+tKxyyrpREYlU3lv9LcM6D7O+z0bNqbxBBF1oBDgZgDOBErLvrOeSXOLnEySSSTO8nNVzXK00YIBquyZlzuPijnyLiNzSrrpxSMQibTJK3jEbsOsYe5INv1sKTZKW7n9bHImAcofZO3+qv9DzxWldfcPG2w85NN2nDjzAqgs/2OhX+jQ3iQLgXN4y280ZkQyQOchK/ECvK407SqA28VajartXRN5ogAazBsbIz652rG0hOcdBn/bitdbm0vDhRpvpM1NLkuBBm8STDsQMlkBkpp5O4qoMmRG4REAGMtmSb29icJByEfXMOZARj1D3rRCLpL9X973tXUO5v+if6h9hi5npBuDPvj1tXSu5uYspG6qR/IxZanC6uXlCnCMUjW4hEKl5zUicOXYm25q57FDoWiBaNdT4vqweJU72smIut3YzPZ6FndNTxOjexOtqz03nTzbVaeDirTNpqPpgWKndLC4SbuRLcYjZkqjSpHE7MB4t+rE7pEda5q/KPfEtrcSz52fWxNynwwGI2z15+lR6g+uxdmMd2BC/YcExWMj67PSvVXe5NXt/9E8lhHLoXjUEJxwCAUh9SkE/R9K+DJgDMn6xPMrCraL91jRDG+KDtnxnuO8xJ6ANirabgMJEejszzT1J5ggYDacp2xzDm5uhXaeyYTqeIIB5LWkk82/pJgDpCI5np+dRWO5Ls4wnLc6NvSpY8Z33ss8r23rUGWzHBn1uWi0IXGxi4QHcZp3SdjpphszsmFn6A5NPnnHsV5oZo4i+8Dd17L0ZxLb0ThMAqNTiDo0OnGVtZbNe5hcbNTIuAhoAc+BBxmZzWJFIRmBzzhlPSTsWwtAoF9r4uXFpszZLr0ki/jy+UREelZak2M5mMDOW/wBCWnHIuS0UwIgZyefGI6oy35pl2DuoesqTUbm7fJ2xsjE4nDHrTVRsO/yj1lWhC0466xjjkHAk5nxm+5dC7nlcCynnqE487WLn3CQd4G+feFreADyLM6P2h9hiz1OGlGMKRpXivA5IrKpKTh1fBNDNHOHX7k2zNOwh0Kw1Kza80aDax4nTBvEC6I3nfGSzWmT4JZsIN+tgBEGWSr8UwbQ6bSbNFlp5EC9nhju7cVndNfolm+9Wx66a5afKPfEtrcSow/IY5n3par5GJ2Z5dE+kShOQlN3ujr6l30t4c8wYrN6frNMvGWJ6e3DPJPPGMDI/XoTLMcBE/wBCcynnBYMknf6vikx5/R8U5dg5owREyp5AaY+sPin6fX2j4obNTmThkY6gTl1elOMqBxzjLmwywnb1qvBJFOLrt8iP5pxnoUuk8EnnMxuF15PrHYoNJ+WSkUX5YTH1jzKAmUPEonp/2q/0KTxKpAki0U4BxBOsbdBE4gkDtVGxkMpfed62fWSu9Df+vtH49OTnHLxMZkgSepRfg68tPpM1jXtOuYxhNiwDDOANTM5zMrHX4bht5t0n3ehaotp6+0aqu6uDYnXnOdegi9hOW7DZKzFzAYk4DZjF0kxsEAHHm50aU8i4H3i10xhIyA2D3EHtSVWxUjPDtxPxUio2QYx5JJgCJIbOIwkgDLCI51600oqD7py+8tEKjhI3vI6Hetq0XA2qW2eIjlu9w93oVVwjpTZ280+6PUrPRDw1hBInWVPbdzLLUXThlSEE5JwpuMELeeZyQNXl4FEiG6rupttFQVLM60RZmRdF67EyTuB354LPacPgll/1fXSWsY20m01+L1WU4osvh4BnxojcRjjlvWU0+fBLJ/q+ukuanyj3w1txKgnAJpxTjzgOhNuP9V2VYyiv3c6aeOfHOej69Cef/wAJp+zfl1wVpUpFQh169hAkRt5QGXRKJjQYH/GOZnsUQu6k7UtJIwwmJ+uv0pdiHVqlstBkZbd8x2poFNo2hOe5JtI5KZQKgUyp9nSwS4qjvdD7z5/kVxoUD8n2vbFen198OGG+I61T1D3igf36n/5/FXOgv/X23mqsPR3x2O/nWepwqjTVnF1oq3rPxfwF4A5JnPycMJiFli0wIA8WNvODlzEha19JwtTr9oFcmxPiABHU3CDnO1ZWqeTHlQNowF47BOwdinT8i4mGabt5vEmQcwwAYYCLpXrUzvo+649jh/VPWOzwx0lx3TP2msPo94XrYwCqz7rj/M3BaoNadE2KIzf6A159KrqVuuNAIOLnmZ/xH/BaDTkcSIAzfE/5HkqnstjY5vKGIc8f/I9RMZldeGdcgcUbim3qVBcvNKbcUTDj1IycNvpbivGrRxkvB1YDLl7OTIMdWeCpeEX6JY+ip66a01StaG2m2aqiys2IcXbPGy37eTzLLcIn+DWQfuP9OrWFPlHvhpbhn35DoTZOacfkOhMuK6qspM1EzexT9QqOVcckB+3pQhHCEhBEBTgQFE0pknURgd/qxzT9B2fT69qhMfnCk0zEfW1PKWhteFno81Wr6qXPzq84Pg8Q0hBiHsxy/WOnZh2KjtP6NQP+LVwx3UvdCutAEcQ0jOV5pw++45rLUjsqrS2DUm0gUaL6INjfN4Ft7xY249POs++zbhOOMuuj7TjjugRs2bpWtottHGaXGCwzZal25hjyL0ztyywWafTkQDE3pO4CN87461OmdzljpyDySAGgnZ4wJAjoEyewJbXR75ROwtf62ItD4sjMFxN7eS0CMccmyN07oT1rZ3yz44XH4/w/irQc4QsHETO8/wD1vj65lWaCpsLH3nxFWoIz+0Ts6VbcJR4ATzvJw/wap+Ci8EKANKoYJ78/IfdU+V14c7JQOcke5C5ylQXlK13qTbilaUjhv7YwOtVsPGjZzdwaDF8Y793Njis/wjd4PY/w3f7Fb2+vSFotmtszq25zRNzPM7BO3mVbpSwVK1nsurF4tYZxbhNwjMjMLGk4mJn3s1twzD3ZQm39fYVanQFoH6v+ZnzJv8i1/IHn0/n511Rev2wmJVL2pksVw/Q9fyR/Ep/MgGia2xg8+n8ye6v2MSp7hOyUraTtx7CrcaKr+QPPp/MjZo60gyKYk/vs5/3udKL1+xtn6U4oO3HsPN8R2ohZneS7sPOfUD2FXHEbSf1Q85n7v737o9KdZo60we9jIzy2eS4eVjg4+hV1K/ZbZUrLO+fFd2dXrhSKdGpmWOIzy5p9UK2bZbVnqxne8ZnlB2/eE+yxWm7GrERHjMyLQ3fuARF6/YmshqVps9NhDg5lV5IIjxgwDHfLHjqWh4Nkmw6SjOWx5zjt96rBoq0kEFrcQZ5TNpeZ/nd6Fb6LsbqVit4qFrS9rSII8ozAHSFFr1mO0itZhoNB8X41RFB7nzZXh16cIuQMcvtYDJU9eq26GkEy92AEmAZOB6s9oC0Ojq1V1psusotpDi1QNgg3sGbsthjnWars5I/EMkgmOWDOGOEk9KWmd1hoO7BblkYjbdcH4bMmYbMUdo8ejzUn+qkh0QSSScwAcJHjB5cDIwMBpj97GUNoi/Zuem6PNpHFaM1jwodGj3AYAhwg/hvw9HoQ9z2iHWd5dnrnbT5LCnOFZ/8AHP6D7Lk1wRpu1T4dANScv3GblCvDktQoXFC8pEoWIlA0pHnNASlIhs9Jabq2e112tdDKjgHm7egZS3nAJTQZYhaQxtesLPq8CC8Q/dO6IOUbFTf9UWn9oMf8Kl8iF3Ce0/tB/Co/IsY05x7/AKab4WDatDi9YmtXNUPIpi8+HNB5PaOxPVjZb9nu1q5aR30y/Axs3Y+hU7uE1pP6wfwqPyLzeEdp2VB/Cpdf2Fcadp/7+i3wtJsxdaAate6B3kzUxw29eGKYcaGoowa2uLxrRNTxciN2zCFXP4RWg/rf5KXyLw05aD+t/lp/KrjSv7P6T1Kr1jbHxozxji9wZa08o5xje7TmodNlHirxctHGL/I/ORdvbfsxd5s1BGna+2ofNZ8ISfl2t+0d2M+VVGhaPP8AP6LqQv3U7Jr6BbRrmkG99BFWC7GI+1lnG1NMpWcNtQ1FoJcTxfB8gTyQcY3zM4Kg/L1f9ofNb8EB01WP6x3o9wR07R5/kb4aKrRoXbJFlr32k6/kvAeNk9czdjDqidQpWXjFocbFXNFzIoi46Wuu4xul2UkwFixpOr+0cnBpSt+0eOspdOxb4avirOKUWGyV9e2oHVH3DymSZEnDEQBu7VcMo2Y2wVOI1OL6q6W3D+c3webDHpjasDT0rWBnXVB0Od8VIp6SrTGuq7o1jx70dOw3w6FwZfaH21jqoqCkylUawP8AsgxAnaYGfMq0VxdxiC584kYSPTMLO0tK2iRFetltq1OjIndvVjY7ZDASBg6SCYBlwkTvIJ7FdaTCLWyvNAQG8mbt4yTGd1245xE9SKu8ayyzEas+xTUPRta7heEEAOGRvNDxJxiSDnzYwktNo5dmx+x0fYYqJe8KH/8Aj3f5vYevcCKx1NQTEVTh/p0zuO9QOFVoHE6YB8ZxEE/uO+KjcAHTZ3mZmqTJj9nT3rOYVns525qEmEr3ob6qMGJ+Oz0/Uppw/wCYCMvxlC4Dn64RMZBolI5E4RnPoQOj6hSbzvrJGz3H+nSmpCLYromXi5C0r0DoSGAn3IYOGJXnOHPz5Z/8JoJYSyZ24Ls7AYPpPuT9BjC7AkTeg4ECWm7O6DAJ69ih9SNo5k4KTz3N5+qN27pzUmaYc1zpukbMswCR1SYUE9BShvMe3+irJLOw3IJvYi6Ti0gwXXgJMmW4wYyI3SNmtDQ5owIkSS6QYcSZETBECFCazmPafgnWg7j2n4IC2pVqbS9jjEtEGZAPJdEjZMiRzKwZaW6qAY8cAXg/B2LSehwI3xdzkqipA7j2n4J6i07uv6CJJorHbG+LAjCMMZh945bRc7ENrtE8Xx+zGPPTaq6zAnZ/KV61AipTAaSG4zBgYQBj0BIL/T771CliIFSYnmx9aqODWl20KbmOgm/MiSILGc/MnNKSaEyIa+M9pERHaVlrMwx/XmCiY7rjgL2lCap3rqx7nNl8uv5zPkQt7m9lnx6/nM+RZRaFuVPqHegNU711Y9zWy+XX85nyJG9zWy+XX85nyKt8Fhyp9UzmgNQ7yur1O5pZPLr+cz5E2e5vZfLr+cz5EpvEjDlocd6ceSMObGProXUqfc5so+3W85nyJs9zmyz49fb9pnN+4ri9YgsS5UXc5Sly6uO5tZfLr+cz5E8zuZWTy6/ns+RTvgYchJQyux/9sLH5Vbz2/InW9y6x+VW89vyI3wMOMQivLtLe5hYt9bzx8qX/ALY2HdV/if0T6kFtcTXicc13Cl3M7BPi1Dh+0cnx3NNH/s3/AMR/xT6kDa4UHHen6Tz9Fdyb3NtH/sXfxKnzI29zrR4/UT01KnzI6kDa4jSrERBUgVjO3okrtbeAlgH9nHn1PmTjeBFgH9mZ2u+KOrA2uS2O1mPG9J+tic4w7CTM54rrA4GWEf2an6fivDgpYx/Z6fYl1Y+hscft9aKRk/rWHPpmVM4G6LY+z3nvglxw5oC6m7grYznZ6XmpbPwds1MXWUmtbMwJgdGOAUzqK29n/9k="/>
          <p:cNvSpPr>
            <a:spLocks noChangeAspect="1" noChangeArrowheads="1"/>
          </p:cNvSpPr>
          <p:nvPr/>
        </p:nvSpPr>
        <p:spPr bwMode="auto">
          <a:xfrm>
            <a:off x="6637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8" name="AutoShape 10" descr="data:image/jpeg;base64,/9j/4AAQSkZJRgABAQAAAQABAAD/2wCEAAkGBxQTEhUUExQWFRUXFhwYGBcYGBgaHRwcHBgYGBgcHRwaHCggHRolHBcXITEhJSkrLi4uGB8zODMsNygtLisBCgoKDg0OGhAQGiwkHCQsLCwsLCwsLCwsLCwsLCwsLCwsLCwsLCwsLCwsLCwsLCwsLCwsLCwsLCwsLCwsLCwsLP/AABEIAQwAvAMBIgACEQEDEQH/xAAcAAABBQEBAQAAAAAAAAAAAAACAQMEBQYHAAj/xABOEAABAwEEBAcNAwkHBAMAAAABAAIRAwQSITEFE0FRBhQiYXGBkQcjJDJSkqGxssHR0vBCcnMVMzRDU2KTouFEVGOCg8LxFhclNaOzw//EABgBAAMBAQAAAAAAAAAAAAAAAAABAgME/8QAJxEBAAIBAwQCAgIDAAAAAAAAAAECEQMSMRMhQfAyUWHhocGB0fH/2gAMAwEAAhEDEQA/ANV3SH3azBn3ucedzsuxZB1c7h2LU90t3hLfwh7T1jnFXXhEnX1ujqTRchJQqiK4ob6SUDgmDh+sUDsEAKQonALeSlyCF5qIgpLfXi7nQlqRGBkRcvArwKS6jaMikpxryme1K0pxBHg92wlKLU8fbf2n4pkleDzvKJiBlJFvqjKrU893xRflWuP11Uf6j/iooqHefrrRCod5SweUsaatH7et/Ef8U4zhBaR/aK38R/xUA1zlPSmgiajK4/6ptl79IqECI5XR24rt9B0taTmQD6F87g8pfQ1kPe2fdHqCyv2XVzXukHwsc1NvrcVkStT3RT4Y7mY31SsoSnAkhQ30rigcqyRbyFyubLoqiaDa1Ws6necWgBl7LrnfsTjtE2aGnjFQB2DTxd0HoM49SnqQeyVA5ItAdDWeS3jFSWiSOLvkDeRewGKbdoqzQHcZfdJgHi7oJ3A3kupB7JUSVrirz8jWe8W8ZeHASRxd89MXphAdFWaL3GzExOodE7pvZp9SpbJU4QlXv5Fs8xxoyNhounsvJHaGoRPG2gZY0z8yrqVwWyVESllXn5Do5ccZO64Z9pIdCUf77S80/FLqweyVIvAwrz8hUv77Q65CRugaf98s3nO+CfUqWyVOkO1XY0CzZbLN5x+VL/06DlarN57vlVdSpbLKEFIDsw7FaaS0MaLBU1lOo0uuzTJMGCdrRuKrG9qImJ7wUxgJXgvFeCcg013L+twX0VYj3tn3G+oL5znvn1uavoqwu71T+432QsbrhzLugHwx/wB1vshZV4Wn4dHw2r/l9hqzL1pHEFPJuEBRFeSDUWOnRNnsgrlwpmo+9dmftRljnGSmPtbqjAKVZlOz2esNUajMZABbeJI2lwymBik0FrLth1QYX3qpAf4ub5naMExppz9RataGh/GReDfFm6MuoLmxmce8tk2npaoK1SsLVZb1RoYRGAA8WOVM4nNRG2h2op0BarNdpvD2nkzIMieVETzLIF31AQla9GPtnv8Aw3g0rVFodXFpsd91MU4kRAMj7UzPOoWtqcXbZxaLJda/WA3mzIdeG2InmWOuheDRuRGiN7fjStbjBtGusRcaerjWCImfKmZUUvqmz6jXWONZrL2sbM3r/RE+jBYxwCR2SroxHkb/AMOgjSVbjPGL9inVau7rRETMznM+jBQbtXixs9+xkGprL2tbPjXojp9GCxAASlqnpfkb3RBbqxtItF2xzqtXd1og4zMx9DBQNTV4s6z3bIZq6y8Kgkcq9ER1Z5YLE/W1KT9YojS/I3ui66obSK5oWUxS1dwVBjtvTdz2ZZKFZ6IuNsldlGkK1Rz21hjdjGB18kGYjBYcLX6IysHedf8Ane94Y8p2OOGGeO5Ka7TicoWlKAZZCxrg9rbUWh4yIDH4hZ4hafTY8Hqd71Xhh735Pe3YLNxhh08/atacIvyaXkoSgKkobzFUdfshfRGjXd5pfht9kL51qDvw6f8AavoXQ75s9H8JnshZai6uacNneG1ulvsNWfqK64Znw2v9/wD2j4KkJWkcFPJopERSQpNqbC6nq7FrnPazvklkz4748XHPcmbdc4pX1RcWcaF0u8aLpzVjoIVfAdSGF92rg+bsXnTliOpRNMh/F7RrQ0P43yg3KbrsuZYR8v8AP9tJ4ZQMXrqNqMLs2wxyaDEl0pw8+KS+Pr+qeII2WrxYnTUjDJAX74SxAN3UpyRz9QlYRvSwDML0J99PdjzpohKYwAla3RBF2wTV1PKqd8ww5T9+GOWOGKyZWu0ODdsMUhWN+p3sxji/fhgMcdyz1PC6GdNRxet3zW+G/nPK707H3YYYLMtC1WmfzFeaep8MHex9nvR3Yc/Wsu5u3ZvT0/iV+QQkSkLwCtCBX/PN6f8AaV33QP6NQ/BZ7AXArQe/N+8PZcu88G3TZLP+Cz2QstRpDm3C53hlf8Q/BUhVtwmM2u0fiv8AaIVU4q8FJCV6UJcvAoyMNbZHUg2w69z2Mu1eUyQQb7oxbiB0KJbyzidXVlzmcb5JdmRcfBKstCGqDYdSxj3inVMPMCL5nHYoGl7/ABatfaGv45ymtyBuvkDmXPHP+f7ltPDLhCT1IgkIW7IgwSykMJITIaSUl1Jc5wmBIm7YGcRv5+tDcSBqZHb27D4rzicb27Ajb07imgE4Aq3ZhOAuC1Wi/wA3Ypq6ka1/fPJxfv35Y4Y4rLu9y1Wh/wA3Y4pCsdc7vZjleNvwkZ44YLHUaUJpgDi9oirrgLW06zyu9+7LDDBZmnG31D3larTf5i1TS1J403veHJ5A3YY54b1k2Oggo05xBX5ecxCEbCj1fN0rfGYzDNT2z8637zfU4Lu/Bk+CWf8ACb6lwnSQiq3pZ63LufBQzY6H3AOwkLDUa1cy4RO8KtH41T2yqt5U3Tz5tNf8ap7blXuOIT5BQUoStbgUJKc1wMthZNUBYddVdRZqqhvsJBBvGMRkDKg28t4nUuOL28b5Ljm4XKkE85VtoZ1QOsWqpNquFB/JcQBEiTJyI96rNLE8UqXmhjuOGWDJpu1ZA6FzRz7+Wss0wpULClC6GT3WvJSF4DtRgPNCU9CcACbeVc9oTyQORBvQOhCV5GRgYHOvOSpHDP62JkR3u+K0+ij3myTU1XhDu+eTgTO7mxwxxWZf7vitNok95sh1et8JI1flcnLHDnx3LLUXQ7pn8za+/a/whnfMOVyW7sMMsMMFk7voWu01+atvetT36n3vDDBm7DHPDesnTGIy9HvwRp8FfkCNjkgCT69AWkThCHpgCWnbLfW5dn4Hv8Do/dPtuXGtJvgs6R6yuxcDHTY6X+b23KdXjK6uWaVxtFb8Wp7bkw7DDmTtrF172yTDjJ2nGJPr61FLsRH1mqiIgcjL0JSNSlwUyba2G5Ni1ld1Buody2uumcIE7J59yrNIEcTcA8vHGzDzm4RVxxxxzVvoyo4PsdygK7uLHkEgbpdLsBsz3qn0i6bIZaGE2p0s2NPfeT1ZdS5q8x79tp4lnmbej4ogmxtRSt2QryeZSddLwDdBALtxMwOkwexRgVtu5/balKnanMph7W075JP2mAlrY5wXGf3UWtMRkRGWTZRJaXAckENJ2SQSB0kNPYlbZXm7DSbzrrcM3YYDn5Q7VurbwzNI06raNMmvRa54JOFx9Vo2Y7c9yl6X4Q3alekWsc6/Z3UxJF5x1bt0BoAz5wp3zPg9sObU6ZcQ0AlxMADMk5CN6U0jAJGDpunYYwMb10zSmnqjadc1aDG6mqy48Ew97ajXQJE5AkkZKHwxt7zYiSxrW1n0nM340w94gjCHNAnbKN/cbXPWlHsKbOaUOifrYtonDKTjm5dC0Wiv0ey981XhR755PJGPuxw3qgactuG5X2jx4PZiGa0cbPe/KF1nJ6UtWvaJg6Sm6XHe7cNdr++Uu+YY4sEYYYZYYYLK4DnPXHQtZpIi7boo6gTSIpmBHKYJwwxzwwWUDpMZ4bh6JyS0+1ZF+TRQtGf1sCK79daRuZ+tgVJQdM5N6R7QXYOApPEqfS723LkOnPFb0j1hdc4BfobOl3rWepwurllrxe8zm5x9JUd0T9c6WqcT0n1pt2arceBhyTehb9diIuSzk260e0ayyjjHFosvj4DY3k8rD/hU+kR4H41/wl3L8rGpyuvPrVtYHNFSzXrObT4IOQADHJbiQcP+VU6QI4m2G3AbQ7k+TjUw6slz15j37azxLPN2pZXsProQyuhkVman2PS1Wkyoym8tbUEPAA5QgiMROROSrwU7Z3tDm3vFvCZyicZTx2IdSs5928ZDW3W8wkmO1xPWn6lqe599xvOMHsiMBsgBbS16L0Y7XGm57alNpqlhDwAGw6Lr2+LiBG4p7SOhNHNNcsdUFSiBUcyHXWgkECCyLpvARuJ3LONSseFYln9M6fcbXfDi+lTr62myYGbTu2wOiTvUHTvCGta3A1SLom61ohrZ9JPOSVrq+j9H0wK83mPqMFKbzmlocw1MIwIAeIOzDNY/hPYqdC0vp0i4sbdi9mJY1xBw5042zPYpzjuricvrek+vQvHZ0fFIPrsK0QepHEfW1aHRZ8Gs8P1fhnjn7PJZj0BZ6l9no96vtGEcUpSw1ALXiwfaFymLo5yi/ECnKz02XRbw6sKxAo8sQP1jMIGGGWCyNM/UA+vBazSobFvDKJoNu0IY4AfrG4wMBPMsiCdmzFTTydxvwPX70AzKIk75xz34lDGJWiELTYlrd0+9q6z3PT4G37x9y5VpUYN6feF1HudOmxj7x9lp96y1eF1csuFNnNSCQgKrBhaMEjgiBRNjoRg250XSqurUBRrNou4myXOAMi63CDt29SotKA8TZJvE16kuzky/HrzVxTFDW0NfSfVbxNkNY1zoNxuJAxiJx2Ko0nHEaN0Q01XwDEgXnwOmFzVjvHv21me0s6EIKdA+upNlvT2SurbLHLzDgUFR8JQ6Dt/omK+CuI7FlsuF/CIayuxjQH1dVrKm0tFJhu8wvZxmor+Fd6taXuabtoY1hbIm6Cwdt1rutyyFWuXElxJJzJM+tKxyyrpREYlU3lv9LcM6D7O+z0bNqbxBBF1oBDgZgDOBErLvrOeSXOLnEySSSTO8nNVzXK00YIBquyZlzuPijnyLiNzSrrpxSMQibTJK3jEbsOsYe5INv1sKTZKW7n9bHImAcofZO3+qv9DzxWldfcPG2w85NN2nDjzAqgs/2OhX+jQ3iQLgXN4y280ZkQyQOchK/ECvK407SqA28VajartXRN5ogAazBsbIz652rG0hOcdBn/bitdbm0vDhRpvpM1NLkuBBm8STDsQMlkBkpp5O4qoMmRG4REAGMtmSb29icJByEfXMOZARj1D3rRCLpL9X973tXUO5v+if6h9hi5npBuDPvj1tXSu5uYspG6qR/IxZanC6uXlCnCMUjW4hEKl5zUicOXYm25q57FDoWiBaNdT4vqweJU72smIut3YzPZ6FndNTxOjexOtqz03nTzbVaeDirTNpqPpgWKndLC4SbuRLcYjZkqjSpHE7MB4t+rE7pEda5q/KPfEtrcSz52fWxNynwwGI2z15+lR6g+uxdmMd2BC/YcExWMj67PSvVXe5NXt/9E8lhHLoXjUEJxwCAUh9SkE/R9K+DJgDMn6xPMrCraL91jRDG+KDtnxnuO8xJ6ANirabgMJEejszzT1J5ggYDacp2xzDm5uhXaeyYTqeIIB5LWkk82/pJgDpCI5np+dRWO5Ls4wnLc6NvSpY8Z33ss8r23rUGWzHBn1uWi0IXGxi4QHcZp3SdjpphszsmFn6A5NPnnHsV5oZo4i+8Dd17L0ZxLb0ThMAqNTiDo0OnGVtZbNe5hcbNTIuAhoAc+BBxmZzWJFIRmBzzhlPSTsWwtAoF9r4uXFpszZLr0ki/jy+UREelZak2M5mMDOW/wBCWnHIuS0UwIgZyefGI6oy35pl2DuoesqTUbm7fJ2xsjE4nDHrTVRsO/yj1lWhC0466xjjkHAk5nxm+5dC7nlcCynnqE487WLn3CQd4G+feFreADyLM6P2h9hiz1OGlGMKRpXivA5IrKpKTh1fBNDNHOHX7k2zNOwh0Kw1Kza80aDax4nTBvEC6I3nfGSzWmT4JZsIN+tgBEGWSr8UwbQ6bSbNFlp5EC9nhju7cVndNfolm+9Wx66a5afKPfEtrcSow/IY5n3par5GJ2Z5dE+kShOQlN3ujr6l30t4c8wYrN6frNMvGWJ6e3DPJPPGMDI/XoTLMcBE/wBCcynnBYMknf6vikx5/R8U5dg5owREyp5AaY+sPin6fX2j4obNTmThkY6gTl1elOMqBxzjLmwywnb1qvBJFOLrt8iP5pxnoUuk8EnnMxuF15PrHYoNJ+WSkUX5YTH1jzKAmUPEonp/2q/0KTxKpAki0U4BxBOsbdBE4gkDtVGxkMpfed62fWSu9Df+vtH49OTnHLxMZkgSepRfg68tPpM1jXtOuYxhNiwDDOANTM5zMrHX4bht5t0n3ehaotp6+0aqu6uDYnXnOdegi9hOW7DZKzFzAYk4DZjF0kxsEAHHm50aU8i4H3i10xhIyA2D3EHtSVWxUjPDtxPxUio2QYx5JJgCJIbOIwkgDLCI51600oqD7py+8tEKjhI3vI6Hetq0XA2qW2eIjlu9w93oVVwjpTZ280+6PUrPRDw1hBInWVPbdzLLUXThlSEE5JwpuMELeeZyQNXl4FEiG6rupttFQVLM60RZmRdF67EyTuB354LPacPgll/1fXSWsY20m01+L1WU4osvh4BnxojcRjjlvWU0+fBLJ/q+ukuanyj3w1txKgnAJpxTjzgOhNuP9V2VYyiv3c6aeOfHOej69Cef/wAJp+zfl1wVpUpFQh169hAkRt5QGXRKJjQYH/GOZnsUQu6k7UtJIwwmJ+uv0pdiHVqlstBkZbd8x2poFNo2hOe5JtI5KZQKgUyp9nSwS4qjvdD7z5/kVxoUD8n2vbFen198OGG+I61T1D3igf36n/5/FXOgv/X23mqsPR3x2O/nWepwqjTVnF1oq3rPxfwF4A5JnPycMJiFli0wIA8WNvODlzEha19JwtTr9oFcmxPiABHU3CDnO1ZWqeTHlQNowF47BOwdinT8i4mGabt5vEmQcwwAYYCLpXrUzvo+649jh/VPWOzwx0lx3TP2msPo94XrYwCqz7rj/M3BaoNadE2KIzf6A159KrqVuuNAIOLnmZ/xH/BaDTkcSIAzfE/5HkqnstjY5vKGIc8f/I9RMZldeGdcgcUbim3qVBcvNKbcUTDj1IycNvpbivGrRxkvB1YDLl7OTIMdWeCpeEX6JY+ip66a01StaG2m2aqiys2IcXbPGy37eTzLLcIn+DWQfuP9OrWFPlHvhpbhn35DoTZOacfkOhMuK6qspM1EzexT9QqOVcckB+3pQhHCEhBEBTgQFE0pknURgd/qxzT9B2fT69qhMfnCk0zEfW1PKWhteFno81Wr6qXPzq84Pg8Q0hBiHsxy/WOnZh2KjtP6NQP+LVwx3UvdCutAEcQ0jOV5pw++45rLUjsqrS2DUm0gUaL6INjfN4Ft7xY249POs++zbhOOMuuj7TjjugRs2bpWtottHGaXGCwzZal25hjyL0ztyywWafTkQDE3pO4CN87461OmdzljpyDySAGgnZ4wJAjoEyewJbXR75ROwtf62ItD4sjMFxN7eS0CMccmyN07oT1rZ3yz44XH4/w/irQc4QsHETO8/wD1vj65lWaCpsLH3nxFWoIz+0Ts6VbcJR4ATzvJw/wap+Ci8EKANKoYJ78/IfdU+V14c7JQOcke5C5ylQXlK13qTbilaUjhv7YwOtVsPGjZzdwaDF8Y793Njis/wjd4PY/w3f7Fb2+vSFotmtszq25zRNzPM7BO3mVbpSwVK1nsurF4tYZxbhNwjMjMLGk4mJn3s1twzD3ZQm39fYVanQFoH6v+ZnzJv8i1/IHn0/n511Rev2wmJVL2pksVw/Q9fyR/Ep/MgGia2xg8+n8ye6v2MSp7hOyUraTtx7CrcaKr+QPPp/MjZo60gyKYk/vs5/3udKL1+xtn6U4oO3HsPN8R2ohZneS7sPOfUD2FXHEbSf1Q85n7v737o9KdZo60we9jIzy2eS4eVjg4+hV1K/ZbZUrLO+fFd2dXrhSKdGpmWOIzy5p9UK2bZbVnqxne8ZnlB2/eE+yxWm7GrERHjMyLQ3fuARF6/YmshqVps9NhDg5lV5IIjxgwDHfLHjqWh4Nkmw6SjOWx5zjt96rBoq0kEFrcQZ5TNpeZ/nd6Fb6LsbqVit4qFrS9rSII8ozAHSFFr1mO0itZhoNB8X41RFB7nzZXh16cIuQMcvtYDJU9eq26GkEy92AEmAZOB6s9oC0Ojq1V1psusotpDi1QNgg3sGbsthjnWars5I/EMkgmOWDOGOEk9KWmd1hoO7BblkYjbdcH4bMmYbMUdo8ejzUn+qkh0QSSScwAcJHjB5cDIwMBpj97GUNoi/Zuem6PNpHFaM1jwodGj3AYAhwg/hvw9HoQ9z2iHWd5dnrnbT5LCnOFZ/8AHP6D7Lk1wRpu1T4dANScv3GblCvDktQoXFC8pEoWIlA0pHnNASlIhs9Jabq2e112tdDKjgHm7egZS3nAJTQZYhaQxtesLPq8CC8Q/dO6IOUbFTf9UWn9oMf8Kl8iF3Ce0/tB/Co/IsY05x7/AKab4WDatDi9YmtXNUPIpi8+HNB5PaOxPVjZb9nu1q5aR30y/Axs3Y+hU7uE1pP6wfwqPyLzeEdp2VB/Cpdf2Fcadp/7+i3wtJsxdaAate6B3kzUxw29eGKYcaGoowa2uLxrRNTxciN2zCFXP4RWg/rf5KXyLw05aD+t/lp/KrjSv7P6T1Kr1jbHxozxji9wZa08o5xje7TmodNlHirxctHGL/I/ORdvbfsxd5s1BGna+2ofNZ8ISfl2t+0d2M+VVGhaPP8AP6LqQv3U7Jr6BbRrmkG99BFWC7GI+1lnG1NMpWcNtQ1FoJcTxfB8gTyQcY3zM4Kg/L1f9ofNb8EB01WP6x3o9wR07R5/kb4aKrRoXbJFlr32k6/kvAeNk9czdjDqidQpWXjFocbFXNFzIoi46Wuu4xul2UkwFixpOr+0cnBpSt+0eOspdOxb4avirOKUWGyV9e2oHVH3DymSZEnDEQBu7VcMo2Y2wVOI1OL6q6W3D+c3webDHpjasDT0rWBnXVB0Od8VIp6SrTGuq7o1jx70dOw3w6FwZfaH21jqoqCkylUawP8AsgxAnaYGfMq0VxdxiC584kYSPTMLO0tK2iRFetltq1OjIndvVjY7ZDASBg6SCYBlwkTvIJ7FdaTCLWyvNAQG8mbt4yTGd1245xE9SKu8ayyzEas+xTUPRta7heEEAOGRvNDxJxiSDnzYwktNo5dmx+x0fYYqJe8KH/8Aj3f5vYevcCKx1NQTEVTh/p0zuO9QOFVoHE6YB8ZxEE/uO+KjcAHTZ3mZmqTJj9nT3rOYVns525qEmEr3ob6qMGJ+Oz0/Uppw/wCYCMvxlC4Dn64RMZBolI5E4RnPoQOj6hSbzvrJGz3H+nSmpCLYromXi5C0r0DoSGAn3IYOGJXnOHPz5Z/8JoJYSyZ24Ls7AYPpPuT9BjC7AkTeg4ECWm7O6DAJ69ih9SNo5k4KTz3N5+qN27pzUmaYc1zpukbMswCR1SYUE9BShvMe3+irJLOw3IJvYi6Ti0gwXXgJMmW4wYyI3SNmtDQ5owIkSS6QYcSZETBECFCazmPafgnWg7j2n4IC2pVqbS9jjEtEGZAPJdEjZMiRzKwZaW6qAY8cAXg/B2LSehwI3xdzkqipA7j2n4J6i07uv6CJJorHbG+LAjCMMZh945bRc7ENrtE8Xx+zGPPTaq6zAnZ/KV61AipTAaSG4zBgYQBj0BIL/T771CliIFSYnmx9aqODWl20KbmOgm/MiSILGc/MnNKSaEyIa+M9pERHaVlrMwx/XmCiY7rjgL2lCap3rqx7nNl8uv5zPkQt7m9lnx6/nM+RZRaFuVPqHegNU711Y9zWy+XX85nyJG9zWy+XX85nyKt8Fhyp9UzmgNQ7yur1O5pZPLr+cz5E2e5vZfLr+cz5EpvEjDlocd6ceSMObGProXUqfc5so+3W85nyJs9zmyz49fb9pnN+4ri9YgsS5UXc5Sly6uO5tZfLr+cz5E8zuZWTy6/ns+RTvgYchJQyux/9sLH5Vbz2/InW9y6x+VW89vyI3wMOMQivLtLe5hYt9bzx8qX/ALY2HdV/if0T6kFtcTXicc13Cl3M7BPi1Dh+0cnx3NNH/s3/AMR/xT6kDa4UHHen6Tz9Fdyb3NtH/sXfxKnzI29zrR4/UT01KnzI6kDa4jSrERBUgVjO3okrtbeAlgH9nHn1PmTjeBFgH9mZ2u+KOrA2uS2O1mPG9J+tic4w7CTM54rrA4GWEf2an6fivDgpYx/Z6fYl1Y+hscft9aKRk/rWHPpmVM4G6LY+z3nvglxw5oC6m7grYznZ6XmpbPwds1MXWUmtbMwJgdGOAUzqK29n/9k="/>
          <p:cNvSpPr>
            <a:spLocks noChangeAspect="1" noChangeArrowheads="1"/>
          </p:cNvSpPr>
          <p:nvPr/>
        </p:nvSpPr>
        <p:spPr bwMode="auto">
          <a:xfrm>
            <a:off x="6789738"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pic>
        <p:nvPicPr>
          <p:cNvPr id="49" name="Picture 2" descr="Black and red sketchy arrows Free Vector"/>
          <p:cNvPicPr>
            <a:picLocks noChangeAspect="1" noChangeArrowheads="1"/>
          </p:cNvPicPr>
          <p:nvPr/>
        </p:nvPicPr>
        <p:blipFill rotWithShape="1">
          <a:blip r:embed="rId8" cstate="print">
            <a:extLst>
              <a:ext uri="{BEBA8EAE-BF5A-486C-A8C5-ECC9F3942E4B}">
                <a14:imgProps xmlns:a14="http://schemas.microsoft.com/office/drawing/2010/main">
                  <a14:imgLayer r:embed="rId9">
                    <a14:imgEffect>
                      <a14:backgroundRemoval t="52236" b="65974" l="3994" r="38978">
                        <a14:foregroundMark x1="9265" y1="59585" x2="15974" y2="55431"/>
                        <a14:foregroundMark x1="15974" y1="55431" x2="24121" y2="58786"/>
                        <a14:foregroundMark x1="32907" y1="58307" x2="33866" y2="53674"/>
                      </a14:backgroundRemoval>
                    </a14:imgEffect>
                  </a14:imgLayer>
                </a14:imgProps>
              </a:ext>
              <a:ext uri="{28A0092B-C50C-407E-A947-70E740481C1C}">
                <a14:useLocalDpi xmlns:a14="http://schemas.microsoft.com/office/drawing/2010/main" val="0"/>
              </a:ext>
            </a:extLst>
          </a:blip>
          <a:srcRect t="51176" r="59034" b="36166"/>
          <a:stretch/>
        </p:blipFill>
        <p:spPr bwMode="auto">
          <a:xfrm rot="10220281" flipH="1">
            <a:off x="3955055" y="8960436"/>
            <a:ext cx="1071590" cy="294687"/>
          </a:xfrm>
          <a:prstGeom prst="rect">
            <a:avLst/>
          </a:prstGeom>
          <a:noFill/>
          <a:extLst>
            <a:ext uri="{909E8E84-426E-40DD-AFC4-6F175D3DCCD1}">
              <a14:hiddenFill xmlns:a14="http://schemas.microsoft.com/office/drawing/2010/main">
                <a:solidFill>
                  <a:srgbClr val="FFFFFF"/>
                </a:solidFill>
              </a14:hiddenFill>
            </a:ext>
          </a:extLst>
        </p:spPr>
      </p:pic>
      <p:sp>
        <p:nvSpPr>
          <p:cNvPr id="39" name="TextBox 38"/>
          <p:cNvSpPr txBox="1"/>
          <p:nvPr/>
        </p:nvSpPr>
        <p:spPr>
          <a:xfrm>
            <a:off x="4941168" y="8426755"/>
            <a:ext cx="1726091" cy="1107996"/>
          </a:xfrm>
          <a:prstGeom prst="rect">
            <a:avLst/>
          </a:prstGeom>
          <a:noFill/>
        </p:spPr>
        <p:txBody>
          <a:bodyPr wrap="square" rtlCol="1">
            <a:spAutoFit/>
          </a:bodyPr>
          <a:lstStyle/>
          <a:p>
            <a:pPr algn="ctr"/>
            <a:r>
              <a:rPr lang="he-IL" sz="1100" dirty="0" smtClean="0">
                <a:latin typeface="Ktav Yad CLM" pitchFamily="50" charset="-79"/>
                <a:cs typeface="Ktav Yad CLM" pitchFamily="50" charset="-79"/>
              </a:rPr>
              <a:t>ומה הקשר לכוונה בתפילה?</a:t>
            </a:r>
          </a:p>
          <a:p>
            <a:pPr algn="ctr"/>
            <a:endParaRPr lang="he-IL" sz="1100" dirty="0">
              <a:latin typeface="Ktav Yad CLM" pitchFamily="50" charset="-79"/>
              <a:cs typeface="Ktav Yad CLM" pitchFamily="50" charset="-79"/>
            </a:endParaRPr>
          </a:p>
          <a:p>
            <a:pPr algn="ctr"/>
            <a:r>
              <a:rPr lang="he-IL" sz="1100" dirty="0" smtClean="0">
                <a:latin typeface="Ktav Yad CLM" pitchFamily="50" charset="-79"/>
                <a:cs typeface="Ktav Yad CLM" pitchFamily="50" charset="-79"/>
              </a:rPr>
              <a:t>שיעורו של הרב משה </a:t>
            </a:r>
            <a:r>
              <a:rPr lang="he-IL" sz="1100" dirty="0" err="1" smtClean="0">
                <a:latin typeface="Ktav Yad CLM" pitchFamily="50" charset="-79"/>
                <a:cs typeface="Ktav Yad CLM" pitchFamily="50" charset="-79"/>
              </a:rPr>
              <a:t>שילת</a:t>
            </a:r>
            <a:endParaRPr lang="he-IL" sz="1100" dirty="0">
              <a:latin typeface="Ktav Yad CLM" pitchFamily="50" charset="-79"/>
              <a:cs typeface="Ktav Yad CLM" pitchFamily="50" charset="-79"/>
            </a:endParaRPr>
          </a:p>
          <a:p>
            <a:pPr algn="ctr"/>
            <a:endParaRPr lang="he-IL" sz="1100" dirty="0">
              <a:latin typeface="Ktav Yad CLM" pitchFamily="50" charset="-79"/>
              <a:cs typeface="Ktav Yad CLM" pitchFamily="50" charset="-79"/>
            </a:endParaRPr>
          </a:p>
        </p:txBody>
      </p:sp>
      <p:pic>
        <p:nvPicPr>
          <p:cNvPr id="2" name="Picture 2" descr="http://www.yo-yoo.co.il/qrcode/temp/9oShA4x.png">
            <a:hlinkClick r:id="rId10"/>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21045" y="101173"/>
            <a:ext cx="940744" cy="940743"/>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descr="Exercise for the brain design Free Vector"/>
          <p:cNvPicPr>
            <a:picLocks noChangeAspect="1" noChangeArrowheads="1"/>
          </p:cNvPicPr>
          <p:nvPr/>
        </p:nvPicPr>
        <p:blipFill rotWithShape="1">
          <a:blip r:embed="rId12" cstate="print">
            <a:extLst>
              <a:ext uri="{BEBA8EAE-BF5A-486C-A8C5-ECC9F3942E4B}">
                <a14:imgProps xmlns:a14="http://schemas.microsoft.com/office/drawing/2010/main">
                  <a14:imgLayer r:embed="rId13">
                    <a14:imgEffect>
                      <a14:backgroundRemoval t="23163" b="82428" l="13419" r="78435"/>
                    </a14:imgEffect>
                  </a14:imgLayer>
                </a14:imgProps>
              </a:ext>
              <a:ext uri="{28A0092B-C50C-407E-A947-70E740481C1C}">
                <a14:useLocalDpi xmlns:a14="http://schemas.microsoft.com/office/drawing/2010/main" val="0"/>
              </a:ext>
            </a:extLst>
          </a:blip>
          <a:srcRect l="5503" t="20200" r="13363" b="15193"/>
          <a:stretch/>
        </p:blipFill>
        <p:spPr bwMode="auto">
          <a:xfrm>
            <a:off x="364460" y="7761312"/>
            <a:ext cx="1797329" cy="143120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www.yo-yoo.co.il/qrcode/temp/ZhCaZcR.png">
            <a:hlinkClick r:id="rId14"/>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564904" y="8299008"/>
            <a:ext cx="1414735" cy="1414734"/>
          </a:xfrm>
          <a:prstGeom prst="rect">
            <a:avLst/>
          </a:prstGeom>
          <a:noFill/>
          <a:extLst>
            <a:ext uri="{909E8E84-426E-40DD-AFC4-6F175D3DCCD1}">
              <a14:hiddenFill xmlns:a14="http://schemas.microsoft.com/office/drawing/2010/main">
                <a:solidFill>
                  <a:srgbClr val="FFFFFF"/>
                </a:solidFill>
              </a14:hiddenFill>
            </a:ext>
          </a:extLst>
        </p:spPr>
      </p:pic>
      <p:sp>
        <p:nvSpPr>
          <p:cNvPr id="28" name="TextBox 27"/>
          <p:cNvSpPr txBox="1"/>
          <p:nvPr/>
        </p:nvSpPr>
        <p:spPr>
          <a:xfrm>
            <a:off x="422861" y="9192521"/>
            <a:ext cx="1956929" cy="600164"/>
          </a:xfrm>
          <a:prstGeom prst="rect">
            <a:avLst/>
          </a:prstGeom>
          <a:noFill/>
        </p:spPr>
        <p:txBody>
          <a:bodyPr wrap="square" rtlCol="1">
            <a:spAutoFit/>
          </a:bodyPr>
          <a:lstStyle/>
          <a:p>
            <a:pPr algn="ctr"/>
            <a:r>
              <a:rPr lang="he-IL" sz="1100" dirty="0" smtClean="0">
                <a:latin typeface="Ktav Yad CLM" pitchFamily="50" charset="-79"/>
                <a:cs typeface="Ktav Yad CLM" pitchFamily="50" charset="-79"/>
              </a:rPr>
              <a:t>אז מה העיקר-</a:t>
            </a:r>
          </a:p>
          <a:p>
            <a:pPr algn="ctr"/>
            <a:r>
              <a:rPr lang="he-IL" sz="1100" dirty="0" smtClean="0">
                <a:latin typeface="Ktav Yad CLM" pitchFamily="50" charset="-79"/>
                <a:cs typeface="Ktav Yad CLM" pitchFamily="50" charset="-79"/>
              </a:rPr>
              <a:t>הכוונה או המעשה??</a:t>
            </a:r>
            <a:endParaRPr lang="he-IL" sz="1100" dirty="0">
              <a:latin typeface="Ktav Yad CLM" pitchFamily="50" charset="-79"/>
              <a:cs typeface="Ktav Yad CLM" pitchFamily="50" charset="-79"/>
            </a:endParaRPr>
          </a:p>
          <a:p>
            <a:pPr algn="ctr"/>
            <a:endParaRPr lang="he-IL" sz="1100" dirty="0">
              <a:latin typeface="Ktav Yad CLM" pitchFamily="50" charset="-79"/>
              <a:cs typeface="Ktav Yad CLM" pitchFamily="50" charset="-79"/>
            </a:endParaRPr>
          </a:p>
        </p:txBody>
      </p:sp>
      <p:pic>
        <p:nvPicPr>
          <p:cNvPr id="30" name="Picture 2" descr="Black and red sketchy arrows Free Vector"/>
          <p:cNvPicPr>
            <a:picLocks noChangeAspect="1" noChangeArrowheads="1"/>
          </p:cNvPicPr>
          <p:nvPr/>
        </p:nvPicPr>
        <p:blipFill rotWithShape="1">
          <a:blip r:embed="rId8" cstate="print">
            <a:extLst>
              <a:ext uri="{BEBA8EAE-BF5A-486C-A8C5-ECC9F3942E4B}">
                <a14:imgProps xmlns:a14="http://schemas.microsoft.com/office/drawing/2010/main">
                  <a14:imgLayer r:embed="rId9">
                    <a14:imgEffect>
                      <a14:backgroundRemoval t="52236" b="65974" l="3994" r="38978">
                        <a14:foregroundMark x1="9265" y1="59585" x2="15974" y2="55431"/>
                        <a14:foregroundMark x1="15974" y1="55431" x2="24121" y2="58786"/>
                        <a14:foregroundMark x1="32907" y1="58307" x2="33866" y2="53674"/>
                      </a14:backgroundRemoval>
                    </a14:imgEffect>
                  </a14:imgLayer>
                </a14:imgProps>
              </a:ext>
              <a:ext uri="{28A0092B-C50C-407E-A947-70E740481C1C}">
                <a14:useLocalDpi xmlns:a14="http://schemas.microsoft.com/office/drawing/2010/main" val="0"/>
              </a:ext>
            </a:extLst>
          </a:blip>
          <a:srcRect t="51176" r="59034" b="36166"/>
          <a:stretch/>
        </p:blipFill>
        <p:spPr bwMode="auto">
          <a:xfrm rot="10220281" flipH="1">
            <a:off x="3955056" y="8490078"/>
            <a:ext cx="1071590" cy="294687"/>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Black and red sketchy arrows Free Vector"/>
          <p:cNvPicPr>
            <a:picLocks noChangeAspect="1" noChangeArrowheads="1"/>
          </p:cNvPicPr>
          <p:nvPr/>
        </p:nvPicPr>
        <p:blipFill rotWithShape="1">
          <a:blip r:embed="rId8" cstate="print">
            <a:extLst>
              <a:ext uri="{BEBA8EAE-BF5A-486C-A8C5-ECC9F3942E4B}">
                <a14:imgProps xmlns:a14="http://schemas.microsoft.com/office/drawing/2010/main">
                  <a14:imgLayer r:embed="rId9">
                    <a14:imgEffect>
                      <a14:backgroundRemoval t="52236" b="65974" l="3994" r="38978">
                        <a14:foregroundMark x1="9265" y1="59585" x2="15974" y2="55431"/>
                        <a14:foregroundMark x1="15974" y1="55431" x2="24121" y2="58786"/>
                        <a14:foregroundMark x1="32907" y1="58307" x2="33866" y2="53674"/>
                      </a14:backgroundRemoval>
                    </a14:imgEffect>
                  </a14:imgLayer>
                </a14:imgProps>
              </a:ext>
              <a:ext uri="{28A0092B-C50C-407E-A947-70E740481C1C}">
                <a14:useLocalDpi xmlns:a14="http://schemas.microsoft.com/office/drawing/2010/main" val="0"/>
              </a:ext>
            </a:extLst>
          </a:blip>
          <a:srcRect t="51176" r="59034" b="36166"/>
          <a:stretch/>
        </p:blipFill>
        <p:spPr bwMode="auto">
          <a:xfrm rot="10220281" flipH="1">
            <a:off x="3955054" y="9345260"/>
            <a:ext cx="1071590" cy="294687"/>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http://www.yo-yoo.co.il/qrcode/temp/ZhCaZcR.png">
            <a:hlinkClick r:id="rId14"/>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717304" y="8451408"/>
            <a:ext cx="1414735" cy="14147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6150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14325</TotalTime>
  <Words>923</Words>
  <Application>Microsoft Office PowerPoint</Application>
  <PresentationFormat>A4 Paper (210x297 mm)</PresentationFormat>
  <Paragraphs>19</Paragraphs>
  <Slides>1</Slides>
  <Notes>1</Notes>
  <HiddenSlides>0</HiddenSlides>
  <MMClips>0</MMClips>
  <ScaleCrop>false</ScaleCrop>
  <HeadingPairs>
    <vt:vector size="4" baseType="variant">
      <vt:variant>
        <vt:lpstr>ערכת נושא</vt:lpstr>
      </vt:variant>
      <vt:variant>
        <vt:i4>1</vt:i4>
      </vt:variant>
      <vt:variant>
        <vt:lpstr>כותרות שקופיות</vt:lpstr>
      </vt:variant>
      <vt:variant>
        <vt:i4>1</vt:i4>
      </vt:variant>
    </vt:vector>
  </HeadingPairs>
  <TitlesOfParts>
    <vt:vector size="2" baseType="lpstr">
      <vt:lpstr>ערכת נושא Office</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User</dc:creator>
  <cp:lastModifiedBy>User</cp:lastModifiedBy>
  <cp:revision>66</cp:revision>
  <dcterms:created xsi:type="dcterms:W3CDTF">2016-02-15T19:37:46Z</dcterms:created>
  <dcterms:modified xsi:type="dcterms:W3CDTF">2017-04-25T09:20:44Z</dcterms:modified>
</cp:coreProperties>
</file>